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</p:sldIdLst>
  <p:sldSz cy="5143500" cx="9144000"/>
  <p:notesSz cx="6858000" cy="9144000"/>
  <p:embeddedFontLst>
    <p:embeddedFont>
      <p:font typeface="Play"/>
      <p:regular r:id="rId112"/>
      <p:bold r:id="rId113"/>
    </p:embeddedFont>
    <p:embeddedFont>
      <p:font typeface="Roboto"/>
      <p:regular r:id="rId114"/>
      <p:bold r:id="rId115"/>
      <p:italic r:id="rId116"/>
      <p:boldItalic r:id="rId117"/>
    </p:embeddedFont>
    <p:embeddedFont>
      <p:font typeface="Montserrat"/>
      <p:regular r:id="rId118"/>
      <p:bold r:id="rId119"/>
      <p:italic r:id="rId120"/>
      <p:boldItalic r:id="rId121"/>
    </p:embeddedFont>
    <p:embeddedFont>
      <p:font typeface="Lato Light"/>
      <p:regular r:id="rId122"/>
      <p:bold r:id="rId123"/>
      <p:italic r:id="rId124"/>
      <p:boldItalic r:id="rId125"/>
    </p:embeddedFont>
    <p:embeddedFont>
      <p:font typeface="Open Sans ExtraBold"/>
      <p:bold r:id="rId126"/>
      <p:boldItalic r:id="rId127"/>
    </p:embeddedFont>
    <p:embeddedFont>
      <p:font typeface="Helvetica Neue"/>
      <p:regular r:id="rId128"/>
      <p:bold r:id="rId129"/>
      <p:italic r:id="rId130"/>
      <p:boldItalic r:id="rId131"/>
    </p:embeddedFont>
    <p:embeddedFont>
      <p:font typeface="Roboto Mono"/>
      <p:regular r:id="rId132"/>
      <p:bold r:id="rId133"/>
      <p:italic r:id="rId134"/>
      <p:boldItalic r:id="rId135"/>
    </p:embeddedFont>
    <p:embeddedFont>
      <p:font typeface="DM Sans"/>
      <p:regular r:id="rId136"/>
      <p:bold r:id="rId137"/>
      <p:italic r:id="rId138"/>
      <p:boldItalic r:id="rId139"/>
    </p:embeddedFont>
    <p:embeddedFont>
      <p:font typeface="Open Sans Light"/>
      <p:regular r:id="rId140"/>
      <p:bold r:id="rId141"/>
      <p:italic r:id="rId142"/>
      <p:boldItalic r:id="rId1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144" roundtripDataSignature="AMtx7mgCPFoPvFkfL3hcgtWp72MsYCLp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E707AD-9FD1-45AC-A059-E957D0B5E527}">
  <a:tblStyle styleId="{C8E707AD-9FD1-45AC-A059-E957D0B5E52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5608085C-CF90-46DD-BF1C-AA816AC40BC6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font" Target="fonts/HelveticaNeue-bold.fntdata"/><Relationship Id="rId128" Type="http://schemas.openxmlformats.org/officeDocument/2006/relationships/font" Target="fonts/HelveticaNeue-regular.fntdata"/><Relationship Id="rId127" Type="http://schemas.openxmlformats.org/officeDocument/2006/relationships/font" Target="fonts/OpenSansExtraBold-boldItalic.fntdata"/><Relationship Id="rId126" Type="http://schemas.openxmlformats.org/officeDocument/2006/relationships/font" Target="fonts/OpenSansExtraBold-bold.fntdata"/><Relationship Id="rId26" Type="http://schemas.openxmlformats.org/officeDocument/2006/relationships/slide" Target="slides/slide20.xml"/><Relationship Id="rId121" Type="http://schemas.openxmlformats.org/officeDocument/2006/relationships/font" Target="fonts/Montserrat-boldItalic.fntdata"/><Relationship Id="rId25" Type="http://schemas.openxmlformats.org/officeDocument/2006/relationships/slide" Target="slides/slide19.xml"/><Relationship Id="rId120" Type="http://schemas.openxmlformats.org/officeDocument/2006/relationships/font" Target="fonts/Montserrat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font" Target="fonts/LatoLight-boldItalic.fntdata"/><Relationship Id="rId29" Type="http://schemas.openxmlformats.org/officeDocument/2006/relationships/slide" Target="slides/slide23.xml"/><Relationship Id="rId124" Type="http://schemas.openxmlformats.org/officeDocument/2006/relationships/font" Target="fonts/LatoLight-italic.fntdata"/><Relationship Id="rId123" Type="http://schemas.openxmlformats.org/officeDocument/2006/relationships/font" Target="fonts/LatoLight-bold.fntdata"/><Relationship Id="rId122" Type="http://schemas.openxmlformats.org/officeDocument/2006/relationships/font" Target="fonts/LatoLight-regular.fntdata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font" Target="fonts/Montserrat-regular.fntdata"/><Relationship Id="rId117" Type="http://schemas.openxmlformats.org/officeDocument/2006/relationships/font" Target="fonts/Roboto-boldItalic.fntdata"/><Relationship Id="rId116" Type="http://schemas.openxmlformats.org/officeDocument/2006/relationships/font" Target="fonts/Roboto-italic.fntdata"/><Relationship Id="rId115" Type="http://schemas.openxmlformats.org/officeDocument/2006/relationships/font" Target="fonts/Roboto-bold.fntdata"/><Relationship Id="rId119" Type="http://schemas.openxmlformats.org/officeDocument/2006/relationships/font" Target="fonts/Montserrat-bold.fntdata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font" Target="fonts/Roboto-regular.fntdata"/><Relationship Id="rId18" Type="http://schemas.openxmlformats.org/officeDocument/2006/relationships/slide" Target="slides/slide12.xml"/><Relationship Id="rId113" Type="http://schemas.openxmlformats.org/officeDocument/2006/relationships/font" Target="fonts/Play-bold.fntdata"/><Relationship Id="rId112" Type="http://schemas.openxmlformats.org/officeDocument/2006/relationships/font" Target="fonts/Play-regular.fntdata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43" Type="http://schemas.openxmlformats.org/officeDocument/2006/relationships/font" Target="fonts/OpenSansLight-boldItalic.fntdata"/><Relationship Id="rId142" Type="http://schemas.openxmlformats.org/officeDocument/2006/relationships/font" Target="fonts/OpenSansLight-italic.fntdata"/><Relationship Id="rId141" Type="http://schemas.openxmlformats.org/officeDocument/2006/relationships/font" Target="fonts/OpenSansLight-bold.fntdata"/><Relationship Id="rId140" Type="http://schemas.openxmlformats.org/officeDocument/2006/relationships/font" Target="fonts/OpenSansLight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44" Type="http://customschemas.google.com/relationships/presentationmetadata" Target="metadata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font" Target="fonts/DMSans-boldItalic.fntdata"/><Relationship Id="rId138" Type="http://schemas.openxmlformats.org/officeDocument/2006/relationships/font" Target="fonts/DMSans-italic.fntdata"/><Relationship Id="rId137" Type="http://schemas.openxmlformats.org/officeDocument/2006/relationships/font" Target="fonts/DMSans-bold.fntdata"/><Relationship Id="rId132" Type="http://schemas.openxmlformats.org/officeDocument/2006/relationships/font" Target="fonts/RobotoMono-regular.fntdata"/><Relationship Id="rId131" Type="http://schemas.openxmlformats.org/officeDocument/2006/relationships/font" Target="fonts/HelveticaNeue-boldItalic.fntdata"/><Relationship Id="rId130" Type="http://schemas.openxmlformats.org/officeDocument/2006/relationships/font" Target="fonts/HelveticaNeue-italic.fntdata"/><Relationship Id="rId136" Type="http://schemas.openxmlformats.org/officeDocument/2006/relationships/font" Target="fonts/DMSans-regular.fntdata"/><Relationship Id="rId135" Type="http://schemas.openxmlformats.org/officeDocument/2006/relationships/font" Target="fonts/RobotoMono-boldItalic.fntdata"/><Relationship Id="rId134" Type="http://schemas.openxmlformats.org/officeDocument/2006/relationships/font" Target="fonts/RobotoMono-italic.fntdata"/><Relationship Id="rId133" Type="http://schemas.openxmlformats.org/officeDocument/2006/relationships/font" Target="fonts/RobotoMono-bold.fntdata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" name="Google Shape;60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7" name="Google Shape;1147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4" name="Google Shape;1154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1" name="Google Shape;1161;p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1" name="Google Shape;1171;p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4" name="Google Shape;1184;p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2" name="Google Shape;1202;p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3" name="Google Shape;253;p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0" name="Google Shape;260;p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7" name="Google Shape;267;p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3" name="Google Shape;273;p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9" name="Google Shape;279;p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pt-BR"/>
              <a:t>https://blog.floydhub.com/tokenization-nlp/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pt-BR"/>
              <a:t>https://blog.floydhub.com/tokenization-nlp/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8" name="Google Shape;298;p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4" name="Google Shape;304;p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https://huggingface.co/course/chapter6/6</a:t>
            </a:r>
            <a:endParaRPr/>
          </a:p>
        </p:txBody>
      </p:sp>
      <p:sp>
        <p:nvSpPr>
          <p:cNvPr id="312" name="Google Shape;312;p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6" name="Google Shape;336;p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4" name="Google Shape;344;p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6" name="Google Shape;366;p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7" name="Google Shape;387;p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3" name="Google Shape;393;p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3" name="Google Shape;563;p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9" name="Google Shape;589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1" name="Google Shape;611;p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7" name="Google Shape;617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6" name="Google Shape;626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6" name="Google Shape;636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8" name="Google Shape;648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2" name="Google Shape;662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8" name="Google Shape;678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8" name="Google Shape;688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8" name="Google Shape;698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3" name="Google Shape;703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Para teinar esses modelos, nos primeiro precisamos de uma GRANDE conjunto de dados textuais. Esse texto ele não precisa ser rotulado.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Na Aprendizagem de Máquina, o treino desses modelos é chamado de autosupervisionado.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Pois os dados de treino não precisam de rótulo e o próprio modelo se encarrega de construir esses rótulos em tempo de treino.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9" name="Google Shape;719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Porém, esse conjunto de dados que utilizaremos para treino, além de ser amplo, também precisa ser curado, ou seja, ele tem q ser pré processado, mas no sentido de remover conteúdo crítico, que vá introduzir informações falsas ou comportamentos não desejados no modelo treinado.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9" name="Google Shape;739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Para a realização do treino autosupervisionado nós temos que definir qual será a arquitetura do modelo e qual a sua função objetivo.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Atualmente existem vários modelos disponíveis e cada um tem alguma especificidade. É preciso conhecermos essas especificidades, para então utilizar a modelagem correta para a nossa tarefa alvo.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3" name="Google Shape;763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Passadas essas etapas anteriores nós podemos então treinar o modelo de linguagem que vá conter pesos, que serão atualizados durante o treino.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Esse conjunto de pesos que são aprendidos podem então ser utilizados para representar palavras de acordo com o contexto ao seu redor.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Por fim, esse modelo treinado ele conseguirá entender e gerar texto condizente com o vocabulário e lingua que você utilizou durante o treino</a:t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3" name="Google Shape;793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Atualmente, essa etapa de treino do zero de um modelo de linguagem, é chamada de pré-treino. Pois, como vocês devem ter percebido, são necessário muitos recursos, tanto textual, quanto computacionais para treino desses modelos.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Assim, quem tem a infrestrutura necessária para treinar um modelo desse tipo, normalmente o deixa aberto para ser utilizado por outras pessoas ou entidade.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Esses modelos pré-treinados poderão assim ser utilizados para tarefas-fim ou então adaptados.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7" name="Google Shape;807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7" name="Google Shape;827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quanto </a:t>
            </a:r>
            <a:r>
              <a:rPr b="1" lang="pt-BR"/>
              <a:t>mais tokens</a:t>
            </a:r>
            <a:r>
              <a:rPr lang="pt-BR"/>
              <a:t> &gt; </a:t>
            </a:r>
            <a:r>
              <a:rPr b="1" lang="pt-BR"/>
              <a:t>maior o custo computacional e mais rica a representação aprendida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quanto </a:t>
            </a:r>
            <a:r>
              <a:rPr b="1" lang="pt-BR"/>
              <a:t>menos tokens</a:t>
            </a:r>
            <a:r>
              <a:rPr lang="pt-BR"/>
              <a:t> &gt; </a:t>
            </a:r>
            <a:r>
              <a:rPr b="1" lang="pt-BR"/>
              <a:t>menor custo computacional e mais pobre a representação aprendida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/>
              <a:t>SUBWORD: </a:t>
            </a:r>
            <a:r>
              <a:rPr lang="pt-BR"/>
              <a:t>tenta balancear esse impasse</a:t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4" name="Google Shape;854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6" name="Google Shape;886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1" name="Google Shape;921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Como comentei anteriormente, o treino desses modelos depende de um custo. Principalmente o computacional.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Atualmente, o treino desses modelos, depende de GPUs, que são unidades de processamento que conseguem computar funções de forma paralela e otimizada.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6" name="Google Shape;966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4" name="Google Shape;994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1" name="Google Shape;1001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8" name="Google Shape;1008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5" name="Google Shape;1015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2" name="Google Shape;1022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8" name="Google Shape;1028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5" name="Google Shape;1035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2" name="Google Shape;1042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9" name="Google Shape;1049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5" name="Google Shape;1055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3" name="Google Shape;1063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9" name="Google Shape;1069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6" name="Google Shape;1076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4" name="Google Shape;1084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0" name="Google Shape;1090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7" name="Google Shape;1097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3" name="Google Shape;1103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9" name="Google Shape;1109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6" name="Google Shape;1116;p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3" name="Google Shape;1123;p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0" name="Google Shape;1130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7" name="Google Shape;1137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0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7"/>
          <p:cNvSpPr txBox="1"/>
          <p:nvPr>
            <p:ph type="ctrTitle"/>
          </p:nvPr>
        </p:nvSpPr>
        <p:spPr>
          <a:xfrm>
            <a:off x="1143000" y="841772"/>
            <a:ext cx="6858000" cy="22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"/>
              <a:buNone/>
              <a:defRPr b="0" i="1" sz="50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117"/>
          <p:cNvSpPr txBox="1"/>
          <p:nvPr>
            <p:ph idx="1" type="subTitle"/>
          </p:nvPr>
        </p:nvSpPr>
        <p:spPr>
          <a:xfrm>
            <a:off x="1143000" y="3290047"/>
            <a:ext cx="68580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ctr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1" i="0" sz="14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5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8" name="Google Shape;48;p117"/>
          <p:cNvSpPr txBox="1"/>
          <p:nvPr>
            <p:ph idx="10" type="dt"/>
          </p:nvPr>
        </p:nvSpPr>
        <p:spPr>
          <a:xfrm>
            <a:off x="5502827" y="4799159"/>
            <a:ext cx="314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9" name="Google Shape;49;p117"/>
          <p:cNvSpPr txBox="1"/>
          <p:nvPr>
            <p:ph idx="11" type="ftr"/>
          </p:nvPr>
        </p:nvSpPr>
        <p:spPr>
          <a:xfrm>
            <a:off x="115822" y="4799159"/>
            <a:ext cx="3372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0" name="Google Shape;50;p117"/>
          <p:cNvSpPr txBox="1"/>
          <p:nvPr>
            <p:ph idx="12" type="sldNum"/>
          </p:nvPr>
        </p:nvSpPr>
        <p:spPr>
          <a:xfrm>
            <a:off x="8701858" y="4799159"/>
            <a:ext cx="35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and Content">
  <p:cSld name="4_Title and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8"/>
          <p:cNvSpPr txBox="1"/>
          <p:nvPr>
            <p:ph type="title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077"/>
              </a:buClr>
              <a:buSzPts val="1800"/>
              <a:buFont typeface="Montserrat"/>
              <a:buNone/>
              <a:defRPr b="1" i="0" sz="1800" u="none" cap="none" strike="noStrike">
                <a:solidFill>
                  <a:srgbClr val="00607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18"/>
          <p:cNvSpPr txBox="1"/>
          <p:nvPr>
            <p:ph idx="1" type="body"/>
          </p:nvPr>
        </p:nvSpPr>
        <p:spPr>
          <a:xfrm>
            <a:off x="0" y="837506"/>
            <a:ext cx="91440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205725" spcFirstLastPara="1" rIns="342900" wrap="square" tIns="34275">
            <a:sp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 b="0" i="0" sz="14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5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4" name="Google Shape;54;p118"/>
          <p:cNvSpPr txBox="1"/>
          <p:nvPr>
            <p:ph idx="12" type="sldNum"/>
          </p:nvPr>
        </p:nvSpPr>
        <p:spPr>
          <a:xfrm>
            <a:off x="8675077" y="4938355"/>
            <a:ext cx="265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TITLE_1_1_1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9"/>
          <p:cNvSpPr txBox="1"/>
          <p:nvPr>
            <p:ph type="ctrTitle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19"/>
          <p:cNvSpPr txBox="1"/>
          <p:nvPr>
            <p:ph idx="1" type="body"/>
          </p:nvPr>
        </p:nvSpPr>
        <p:spPr>
          <a:xfrm>
            <a:off x="1031800" y="1147775"/>
            <a:ext cx="6401100" cy="31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Lato Light"/>
              <a:buChar char="●"/>
              <a:defRPr b="0" i="0" sz="10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92100" lvl="1" marL="9144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Lato Light"/>
              <a:buChar char="○"/>
              <a:defRPr b="0" i="0" sz="10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92100" lvl="2" marL="13716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Lato Light"/>
              <a:buChar char="■"/>
              <a:defRPr b="0" i="0" sz="10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92100" lvl="3" marL="18288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Lato Light"/>
              <a:buChar char="●"/>
              <a:defRPr b="0" i="0" sz="10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92100" lvl="4" marL="22860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Lato Light"/>
              <a:buChar char="○"/>
              <a:defRPr b="0" i="0" sz="10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92100" lvl="5" marL="27432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Lato Light"/>
              <a:buChar char="■"/>
              <a:defRPr b="0" i="0" sz="10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292100" lvl="6" marL="32004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Lato Light"/>
              <a:buChar char="●"/>
              <a:defRPr b="0" i="0" sz="10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292100" lvl="7" marL="36576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Lato Light"/>
              <a:buChar char="○"/>
              <a:defRPr b="0" i="0" sz="10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292100" lvl="8" marL="411480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000"/>
              <a:buFont typeface="Lato Light"/>
              <a:buChar char="■"/>
              <a:defRPr b="0" i="0" sz="10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3" name="Google Shape;13;p1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2840" y="219244"/>
            <a:ext cx="482665" cy="289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1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7" name="Google Shape;17;p1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2840" y="219244"/>
            <a:ext cx="482665" cy="28959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10"/>
          <p:cNvSpPr/>
          <p:nvPr/>
        </p:nvSpPr>
        <p:spPr>
          <a:xfrm rot="10800000">
            <a:off x="7347585" y="3347093"/>
            <a:ext cx="1796406" cy="1796406"/>
          </a:xfrm>
          <a:custGeom>
            <a:rect b="b" l="l" r="r" t="t"/>
            <a:pathLst>
              <a:path extrusionOk="0" h="208763" w="208763">
                <a:moveTo>
                  <a:pt x="0" y="0"/>
                </a:moveTo>
                <a:lnTo>
                  <a:pt x="0" y="208763"/>
                </a:lnTo>
                <a:cubicBezTo>
                  <a:pt x="115295" y="208763"/>
                  <a:pt x="208763" y="115295"/>
                  <a:pt x="208763" y="0"/>
                </a:cubicBezTo>
                <a:close/>
              </a:path>
            </a:pathLst>
          </a:custGeom>
          <a:gradFill>
            <a:gsLst>
              <a:gs pos="0">
                <a:srgbClr val="FF6600"/>
              </a:gs>
              <a:gs pos="100000">
                <a:srgbClr val="FF3E03"/>
              </a:gs>
            </a:gsLst>
            <a:lin ang="10800025" scaled="0"/>
          </a:gra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11"/>
          <p:cNvSpPr txBox="1"/>
          <p:nvPr>
            <p:ph type="title"/>
          </p:nvPr>
        </p:nvSpPr>
        <p:spPr>
          <a:xfrm>
            <a:off x="298675" y="415576"/>
            <a:ext cx="7429500" cy="10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111"/>
          <p:cNvSpPr txBox="1"/>
          <p:nvPr>
            <p:ph idx="1" type="body"/>
          </p:nvPr>
        </p:nvSpPr>
        <p:spPr>
          <a:xfrm>
            <a:off x="857250" y="1507165"/>
            <a:ext cx="7429500" cy="30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66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5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2" name="Google Shape;22;p111"/>
          <p:cNvSpPr txBox="1"/>
          <p:nvPr>
            <p:ph idx="10" type="dt"/>
          </p:nvPr>
        </p:nvSpPr>
        <p:spPr>
          <a:xfrm>
            <a:off x="5502827" y="4799159"/>
            <a:ext cx="314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3" name="Google Shape;23;p111"/>
          <p:cNvSpPr txBox="1"/>
          <p:nvPr>
            <p:ph idx="11" type="ftr"/>
          </p:nvPr>
        </p:nvSpPr>
        <p:spPr>
          <a:xfrm>
            <a:off x="115822" y="4799159"/>
            <a:ext cx="3372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4" name="Google Shape;24;p111"/>
          <p:cNvSpPr txBox="1"/>
          <p:nvPr>
            <p:ph idx="12" type="sldNum"/>
          </p:nvPr>
        </p:nvSpPr>
        <p:spPr>
          <a:xfrm>
            <a:off x="8701858" y="4799159"/>
            <a:ext cx="35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5" name="Google Shape;25;p1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2840" y="219244"/>
            <a:ext cx="482665" cy="289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11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11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1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13"/>
          <p:cNvSpPr txBox="1"/>
          <p:nvPr>
            <p:ph type="title"/>
          </p:nvPr>
        </p:nvSpPr>
        <p:spPr>
          <a:xfrm>
            <a:off x="857250" y="400051"/>
            <a:ext cx="7429500" cy="10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Play"/>
              <a:buNone/>
              <a:defRPr b="0" i="1" sz="33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113"/>
          <p:cNvSpPr txBox="1"/>
          <p:nvPr>
            <p:ph idx="10" type="dt"/>
          </p:nvPr>
        </p:nvSpPr>
        <p:spPr>
          <a:xfrm>
            <a:off x="5502827" y="4799159"/>
            <a:ext cx="314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4" name="Google Shape;34;p113"/>
          <p:cNvSpPr txBox="1"/>
          <p:nvPr>
            <p:ph idx="11" type="ftr"/>
          </p:nvPr>
        </p:nvSpPr>
        <p:spPr>
          <a:xfrm>
            <a:off x="115822" y="4799159"/>
            <a:ext cx="3372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5" name="Google Shape;35;p113"/>
          <p:cNvSpPr txBox="1"/>
          <p:nvPr>
            <p:ph idx="12" type="sldNum"/>
          </p:nvPr>
        </p:nvSpPr>
        <p:spPr>
          <a:xfrm>
            <a:off x="8701858" y="4799159"/>
            <a:ext cx="353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38" name="Google Shape;38;p1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1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TITLE_1_1_1_2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5"/>
          <p:cNvSpPr txBox="1"/>
          <p:nvPr>
            <p:ph type="ctrTitle"/>
          </p:nvPr>
        </p:nvSpPr>
        <p:spPr>
          <a:xfrm>
            <a:off x="5925025" y="319150"/>
            <a:ext cx="26190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115"/>
          <p:cNvSpPr txBox="1"/>
          <p:nvPr>
            <p:ph idx="1" type="body"/>
          </p:nvPr>
        </p:nvSpPr>
        <p:spPr>
          <a:xfrm>
            <a:off x="1031800" y="1147775"/>
            <a:ext cx="6401100" cy="31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3E03"/>
              </a:buClr>
              <a:buSzPts val="1000"/>
              <a:buFont typeface="Lato Light"/>
              <a:buChar char="●"/>
              <a:defRPr b="0" i="0" sz="1000" u="none" cap="none" strike="noStrike">
                <a:solidFill>
                  <a:srgbClr val="FF3E03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92100" lvl="1" marL="9144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Lato Light"/>
              <a:buChar char="○"/>
              <a:defRPr b="0" i="0" sz="10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92100" lvl="2" marL="13716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Lato Light"/>
              <a:buChar char="■"/>
              <a:defRPr b="0" i="0" sz="10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92100" lvl="3" marL="18288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Lato Light"/>
              <a:buChar char="●"/>
              <a:defRPr b="0" i="0" sz="10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92100" lvl="4" marL="22860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Lato Light"/>
              <a:buChar char="○"/>
              <a:defRPr b="0" i="0" sz="10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92100" lvl="5" marL="27432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Lato Light"/>
              <a:buChar char="■"/>
              <a:defRPr b="0" i="0" sz="10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292100" lvl="6" marL="32004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Lato Light"/>
              <a:buChar char="●"/>
              <a:defRPr b="0" i="0" sz="10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292100" lvl="7" marL="36576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Lato Light"/>
              <a:buChar char="○"/>
              <a:defRPr b="0" i="0" sz="10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292100" lvl="8" marL="411480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000"/>
              <a:buFont typeface="Lato Light"/>
              <a:buChar char="■"/>
              <a:defRPr b="0" i="0" sz="10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6E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94.gif"/><Relationship Id="rId4" Type="http://schemas.openxmlformats.org/officeDocument/2006/relationships/hyperlink" Target="https://ai.googleblog.com/2022/04/pathways-language-model-palm-scaling-to.html" TargetMode="Externa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84.png"/><Relationship Id="rId4" Type="http://schemas.openxmlformats.org/officeDocument/2006/relationships/hyperlink" Target="https://informationisbeautiful.net/visualizations/the-rise-of-generative-ai-large-language-models-llms-like-chatgpt/" TargetMode="Externa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84.png"/><Relationship Id="rId4" Type="http://schemas.openxmlformats.org/officeDocument/2006/relationships/hyperlink" Target="https://informationisbeautiful.net/visualizations/the-rise-of-generative-ai-large-language-models-llms-like-chatgpt/" TargetMode="External"/><Relationship Id="rId5" Type="http://schemas.openxmlformats.org/officeDocument/2006/relationships/hyperlink" Target="https://ai.googleblog.com/2022/04/pathways-language-model-palm-scaling-to.html" TargetMode="External"/><Relationship Id="rId6" Type="http://schemas.openxmlformats.org/officeDocument/2006/relationships/hyperlink" Target="https://arxiv.org/pdf/2201.11990.pdf" TargetMode="Externa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84.png"/><Relationship Id="rId4" Type="http://schemas.openxmlformats.org/officeDocument/2006/relationships/hyperlink" Target="https://informationisbeautiful.net/visualizations/the-rise-of-generative-ai-large-language-models-llms-like-chatgpt/" TargetMode="External"/><Relationship Id="rId5" Type="http://schemas.openxmlformats.org/officeDocument/2006/relationships/hyperlink" Target="https://ai.meta.com/blog/large-language-model-llama-meta-ai/" TargetMode="External"/><Relationship Id="rId6" Type="http://schemas.openxmlformats.org/officeDocument/2006/relationships/hyperlink" Target="https://ai.googleblog.com/2022/04/pathways-language-model-palm-scaling-to.html" TargetMode="External"/><Relationship Id="rId7" Type="http://schemas.openxmlformats.org/officeDocument/2006/relationships/hyperlink" Target="https://arxiv.org/pdf/2201.11990.pdf" TargetMode="Externa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Relationship Id="rId3" Type="http://schemas.openxmlformats.org/officeDocument/2006/relationships/hyperlink" Target="https://www.youtube.com/watch?v=g68qlo9Izf0" TargetMode="External"/><Relationship Id="rId4" Type="http://schemas.openxmlformats.org/officeDocument/2006/relationships/image" Target="../media/image71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5.xml"/><Relationship Id="rId3" Type="http://schemas.openxmlformats.org/officeDocument/2006/relationships/hyperlink" Target="https://colab.research.google.com/drive/1aqtZJN_pLAm5fGjgaNtgE1-NkDmnYoLj?usp=sharing" TargetMode="External"/><Relationship Id="rId4" Type="http://schemas.openxmlformats.org/officeDocument/2006/relationships/hyperlink" Target="https://colab.research.google.com/drive/1X0E9Euo-fZFioJWcW6lVH7KY3t2Szyy7?usp=sharing" TargetMode="External"/><Relationship Id="rId5" Type="http://schemas.openxmlformats.org/officeDocument/2006/relationships/hyperlink" Target="https://platform.openai.com/playground" TargetMode="External"/><Relationship Id="rId6" Type="http://schemas.openxmlformats.org/officeDocument/2006/relationships/hyperlink" Target="https://chat.openai.com/chat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Relationship Id="rId5" Type="http://schemas.openxmlformats.org/officeDocument/2006/relationships/image" Target="../media/image26.png"/><Relationship Id="rId6" Type="http://schemas.openxmlformats.org/officeDocument/2006/relationships/image" Target="../media/image25.png"/><Relationship Id="rId7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Relationship Id="rId4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Relationship Id="rId4" Type="http://schemas.openxmlformats.org/officeDocument/2006/relationships/image" Target="../media/image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0.png"/><Relationship Id="rId4" Type="http://schemas.openxmlformats.org/officeDocument/2006/relationships/image" Target="../media/image46.png"/><Relationship Id="rId5" Type="http://schemas.openxmlformats.org/officeDocument/2006/relationships/image" Target="../media/image5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0.png"/><Relationship Id="rId4" Type="http://schemas.openxmlformats.org/officeDocument/2006/relationships/image" Target="../media/image46.png"/><Relationship Id="rId5" Type="http://schemas.openxmlformats.org/officeDocument/2006/relationships/image" Target="../media/image5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0.png"/><Relationship Id="rId4" Type="http://schemas.openxmlformats.org/officeDocument/2006/relationships/image" Target="../media/image46.png"/><Relationship Id="rId5" Type="http://schemas.openxmlformats.org/officeDocument/2006/relationships/image" Target="../media/image5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2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0.png"/><Relationship Id="rId4" Type="http://schemas.openxmlformats.org/officeDocument/2006/relationships/image" Target="../media/image46.png"/><Relationship Id="rId5" Type="http://schemas.openxmlformats.org/officeDocument/2006/relationships/image" Target="../media/image6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8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8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8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8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27.png"/><Relationship Id="rId7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8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8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8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8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1.png"/><Relationship Id="rId4" Type="http://schemas.openxmlformats.org/officeDocument/2006/relationships/image" Target="../media/image64.png"/><Relationship Id="rId5" Type="http://schemas.openxmlformats.org/officeDocument/2006/relationships/image" Target="../media/image58.png"/><Relationship Id="rId6" Type="http://schemas.openxmlformats.org/officeDocument/2006/relationships/image" Target="../media/image6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1.png"/><Relationship Id="rId4" Type="http://schemas.openxmlformats.org/officeDocument/2006/relationships/image" Target="../media/image64.png"/><Relationship Id="rId5" Type="http://schemas.openxmlformats.org/officeDocument/2006/relationships/image" Target="../media/image58.png"/><Relationship Id="rId6" Type="http://schemas.openxmlformats.org/officeDocument/2006/relationships/image" Target="../media/image6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1.png"/><Relationship Id="rId4" Type="http://schemas.openxmlformats.org/officeDocument/2006/relationships/image" Target="../media/image64.png"/><Relationship Id="rId5" Type="http://schemas.openxmlformats.org/officeDocument/2006/relationships/image" Target="../media/image58.png"/><Relationship Id="rId6" Type="http://schemas.openxmlformats.org/officeDocument/2006/relationships/image" Target="../media/image6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27.png"/><Relationship Id="rId7" Type="http://schemas.openxmlformats.org/officeDocument/2006/relationships/image" Target="../media/image7.png"/><Relationship Id="rId8" Type="http://schemas.openxmlformats.org/officeDocument/2006/relationships/image" Target="../media/image1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1.png"/><Relationship Id="rId4" Type="http://schemas.openxmlformats.org/officeDocument/2006/relationships/image" Target="../media/image64.png"/><Relationship Id="rId5" Type="http://schemas.openxmlformats.org/officeDocument/2006/relationships/image" Target="../media/image58.png"/><Relationship Id="rId6" Type="http://schemas.openxmlformats.org/officeDocument/2006/relationships/image" Target="../media/image6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1.png"/><Relationship Id="rId4" Type="http://schemas.openxmlformats.org/officeDocument/2006/relationships/image" Target="../media/image64.png"/><Relationship Id="rId5" Type="http://schemas.openxmlformats.org/officeDocument/2006/relationships/image" Target="../media/image58.png"/><Relationship Id="rId6" Type="http://schemas.openxmlformats.org/officeDocument/2006/relationships/image" Target="../media/image6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3.png"/><Relationship Id="rId4" Type="http://schemas.openxmlformats.org/officeDocument/2006/relationships/image" Target="../media/image61.png"/><Relationship Id="rId5" Type="http://schemas.openxmlformats.org/officeDocument/2006/relationships/image" Target="../media/image64.png"/><Relationship Id="rId6" Type="http://schemas.openxmlformats.org/officeDocument/2006/relationships/image" Target="../media/image5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3.png"/><Relationship Id="rId4" Type="http://schemas.openxmlformats.org/officeDocument/2006/relationships/image" Target="../media/image78.png"/><Relationship Id="rId5" Type="http://schemas.openxmlformats.org/officeDocument/2006/relationships/image" Target="../media/image61.png"/><Relationship Id="rId6" Type="http://schemas.openxmlformats.org/officeDocument/2006/relationships/image" Target="../media/image64.png"/><Relationship Id="rId7" Type="http://schemas.openxmlformats.org/officeDocument/2006/relationships/image" Target="../media/image58.png"/><Relationship Id="rId8" Type="http://schemas.openxmlformats.org/officeDocument/2006/relationships/hyperlink" Target="https://huggingface.co/docs/transformers/tokenizer_summary" TargetMode="Externa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3.png"/><Relationship Id="rId4" Type="http://schemas.openxmlformats.org/officeDocument/2006/relationships/image" Target="../media/image78.png"/><Relationship Id="rId9" Type="http://schemas.openxmlformats.org/officeDocument/2006/relationships/hyperlink" Target="https://huggingface.co/docs/transformers/tokenizer_summary" TargetMode="External"/><Relationship Id="rId5" Type="http://schemas.openxmlformats.org/officeDocument/2006/relationships/image" Target="../media/image74.png"/><Relationship Id="rId6" Type="http://schemas.openxmlformats.org/officeDocument/2006/relationships/image" Target="../media/image61.png"/><Relationship Id="rId7" Type="http://schemas.openxmlformats.org/officeDocument/2006/relationships/image" Target="../media/image64.png"/><Relationship Id="rId8" Type="http://schemas.openxmlformats.org/officeDocument/2006/relationships/image" Target="../media/image5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3.png"/><Relationship Id="rId4" Type="http://schemas.openxmlformats.org/officeDocument/2006/relationships/image" Target="../media/image78.png"/><Relationship Id="rId9" Type="http://schemas.openxmlformats.org/officeDocument/2006/relationships/hyperlink" Target="https://huggingface.co/docs/transformers/tokenizer_summary" TargetMode="External"/><Relationship Id="rId5" Type="http://schemas.openxmlformats.org/officeDocument/2006/relationships/image" Target="../media/image74.png"/><Relationship Id="rId6" Type="http://schemas.openxmlformats.org/officeDocument/2006/relationships/image" Target="../media/image61.png"/><Relationship Id="rId7" Type="http://schemas.openxmlformats.org/officeDocument/2006/relationships/image" Target="../media/image64.png"/><Relationship Id="rId8" Type="http://schemas.openxmlformats.org/officeDocument/2006/relationships/image" Target="../media/image58.png"/></Relationships>
</file>

<file path=ppt/slides/_rels/slide76.xml.rels><?xml version="1.0" encoding="UTF-8" standalone="yes"?><Relationships xmlns="http://schemas.openxmlformats.org/package/2006/relationships"><Relationship Id="rId10" Type="http://schemas.openxmlformats.org/officeDocument/2006/relationships/hyperlink" Target="https://huggingface.co/docs/transformers/tokenizer_summary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3.png"/><Relationship Id="rId4" Type="http://schemas.openxmlformats.org/officeDocument/2006/relationships/image" Target="../media/image78.png"/><Relationship Id="rId9" Type="http://schemas.openxmlformats.org/officeDocument/2006/relationships/image" Target="../media/image58.png"/><Relationship Id="rId5" Type="http://schemas.openxmlformats.org/officeDocument/2006/relationships/image" Target="../media/image74.png"/><Relationship Id="rId6" Type="http://schemas.openxmlformats.org/officeDocument/2006/relationships/image" Target="../media/image71.png"/><Relationship Id="rId7" Type="http://schemas.openxmlformats.org/officeDocument/2006/relationships/image" Target="../media/image61.png"/><Relationship Id="rId8" Type="http://schemas.openxmlformats.org/officeDocument/2006/relationships/image" Target="../media/image6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27.png"/><Relationship Id="rId7" Type="http://schemas.openxmlformats.org/officeDocument/2006/relationships/image" Target="../media/image17.png"/><Relationship Id="rId8" Type="http://schemas.openxmlformats.org/officeDocument/2006/relationships/image" Target="../media/image1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5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7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9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3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6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92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0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91.jp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hyperlink" Target="https://openai.com/blog/language-unsupervised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93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8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85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hyperlink" Target="https://openai.com/api/" TargetMode="Externa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86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87.png"/><Relationship Id="rId4" Type="http://schemas.openxmlformats.org/officeDocument/2006/relationships/hyperlink" Target="https://arxiv.org/abs/2302.13971" TargetMode="External"/><Relationship Id="rId5" Type="http://schemas.openxmlformats.org/officeDocument/2006/relationships/hyperlink" Target="https://arxiv.org/pdf/2203.15556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"/>
          <p:cNvSpPr/>
          <p:nvPr/>
        </p:nvSpPr>
        <p:spPr>
          <a:xfrm>
            <a:off x="-45425" y="-27250"/>
            <a:ext cx="9189300" cy="5170800"/>
          </a:xfrm>
          <a:prstGeom prst="rect">
            <a:avLst/>
          </a:prstGeom>
          <a:gradFill>
            <a:gsLst>
              <a:gs pos="0">
                <a:srgbClr val="FF6600"/>
              </a:gs>
              <a:gs pos="100000">
                <a:srgbClr val="FF3E03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"/>
          <p:cNvSpPr txBox="1"/>
          <p:nvPr/>
        </p:nvSpPr>
        <p:spPr>
          <a:xfrm>
            <a:off x="466325" y="1800300"/>
            <a:ext cx="6422700" cy="1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pt-BR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Modelos de Linguagem</a:t>
            </a:r>
            <a:endParaRPr b="1" i="0" sz="3400" u="none" cap="none" strike="noStrike">
              <a:solidFill>
                <a:srgbClr val="F7F6E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4" name="Google Shape;64;p1"/>
          <p:cNvPicPr preferRelativeResize="0"/>
          <p:nvPr/>
        </p:nvPicPr>
        <p:blipFill rotWithShape="1">
          <a:blip r:embed="rId3">
            <a:alphaModFix/>
          </a:blip>
          <a:srcRect b="28921" l="0" r="0" t="0"/>
          <a:stretch/>
        </p:blipFill>
        <p:spPr>
          <a:xfrm>
            <a:off x="466331" y="449997"/>
            <a:ext cx="1183898" cy="75162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"/>
          <p:cNvSpPr/>
          <p:nvPr/>
        </p:nvSpPr>
        <p:spPr>
          <a:xfrm rot="-5400000">
            <a:off x="7507635" y="216486"/>
            <a:ext cx="905796" cy="181170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FF6600"/>
              </a:gs>
              <a:gs pos="100000">
                <a:srgbClr val="FF3E03"/>
              </a:gs>
            </a:gsLst>
            <a:lin ang="5400012" scaled="0"/>
          </a:gra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" name="Google Shape;66;p1"/>
          <p:cNvSpPr/>
          <p:nvPr/>
        </p:nvSpPr>
        <p:spPr>
          <a:xfrm>
            <a:off x="7054565" y="1885087"/>
            <a:ext cx="1812000" cy="1812000"/>
          </a:xfrm>
          <a:prstGeom prst="ellipse">
            <a:avLst/>
          </a:prstGeom>
          <a:gradFill>
            <a:gsLst>
              <a:gs pos="0">
                <a:srgbClr val="FF6600"/>
              </a:gs>
              <a:gs pos="100000">
                <a:srgbClr val="FF3E03"/>
              </a:gs>
            </a:gsLst>
            <a:lin ang="10800025" scaled="0"/>
          </a:gra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Google Shape;67;p1"/>
          <p:cNvSpPr/>
          <p:nvPr/>
        </p:nvSpPr>
        <p:spPr>
          <a:xfrm rot="5400000">
            <a:off x="5403061" y="87049"/>
            <a:ext cx="905796" cy="181170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FF6600"/>
              </a:gs>
              <a:gs pos="100000">
                <a:srgbClr val="FF3E03"/>
              </a:gs>
            </a:gsLst>
            <a:lin ang="5400012" scaled="0"/>
          </a:gra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pt-BR"/>
              <a:t>Calculando as probabilidades</a:t>
            </a:r>
            <a:endParaRPr/>
          </a:p>
        </p:txBody>
      </p:sp>
      <p:sp>
        <p:nvSpPr>
          <p:cNvPr id="146" name="Google Shape;146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Baseado na frequência em um corpus de dados</a:t>
            </a:r>
            <a:endParaRPr/>
          </a:p>
        </p:txBody>
      </p:sp>
      <p:sp>
        <p:nvSpPr>
          <p:cNvPr id="147" name="Google Shape;147;p10"/>
          <p:cNvSpPr txBox="1"/>
          <p:nvPr/>
        </p:nvSpPr>
        <p:spPr>
          <a:xfrm>
            <a:off x="311688" y="3422475"/>
            <a:ext cx="8520600" cy="93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Problema: n-grams grandes são raros</a:t>
            </a:r>
            <a:endParaRPr b="0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N-grams: sequência de n palavras consecutivas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6959" y="1931363"/>
            <a:ext cx="5130075" cy="128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9" name="Google Shape;1149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8103"/>
            <a:ext cx="9144000" cy="3331845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100"/>
          <p:cNvSpPr txBox="1"/>
          <p:nvPr/>
        </p:nvSpPr>
        <p:spPr>
          <a:xfrm>
            <a:off x="1208850" y="3839950"/>
            <a:ext cx="6826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“Conforme a escala do modelo aumenta, a performance do modelo melhora ao desempenhar tarefas, enquanto desbloqueia novas capacidades”</a:t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(Google Inc. 2022) Tradução Livre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p100"/>
          <p:cNvSpPr txBox="1"/>
          <p:nvPr/>
        </p:nvSpPr>
        <p:spPr>
          <a:xfrm>
            <a:off x="0" y="4835700"/>
            <a:ext cx="663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FONTE: </a:t>
            </a:r>
            <a:r>
              <a:rPr b="0" i="0" lang="pt-BR" sz="600" u="sng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https://ai.googleblog.com/2022/04/pathways-language-model-palm-scaling-to.html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01"/>
          <p:cNvSpPr txBox="1"/>
          <p:nvPr>
            <p:ph type="title"/>
          </p:nvPr>
        </p:nvSpPr>
        <p:spPr>
          <a:xfrm>
            <a:off x="164550" y="80200"/>
            <a:ext cx="22176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1920"/>
              <a:t>Quais Modelos de Linguagem temos disponíveis?</a:t>
            </a:r>
            <a:endParaRPr sz="1920"/>
          </a:p>
        </p:txBody>
      </p:sp>
      <p:pic>
        <p:nvPicPr>
          <p:cNvPr id="1157" name="Google Shape;1157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4738" y="35775"/>
            <a:ext cx="5266125" cy="49123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101"/>
          <p:cNvSpPr txBox="1"/>
          <p:nvPr/>
        </p:nvSpPr>
        <p:spPr>
          <a:xfrm>
            <a:off x="0" y="4866600"/>
            <a:ext cx="5365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FONTE: </a:t>
            </a:r>
            <a:r>
              <a:rPr b="0" i="0" lang="pt-BR" sz="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https://informationisbeautiful.net/visualizations/the-rise-of-generative-ai-large-language-models-llms-like-chatgpt/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102"/>
          <p:cNvSpPr txBox="1"/>
          <p:nvPr>
            <p:ph type="title"/>
          </p:nvPr>
        </p:nvSpPr>
        <p:spPr>
          <a:xfrm>
            <a:off x="164550" y="80200"/>
            <a:ext cx="22176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1920"/>
              <a:t>Quais Modelos de Linguagem temos disponíveis?</a:t>
            </a:r>
            <a:endParaRPr sz="1920"/>
          </a:p>
        </p:txBody>
      </p:sp>
      <p:pic>
        <p:nvPicPr>
          <p:cNvPr id="1164" name="Google Shape;1164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4738" y="35775"/>
            <a:ext cx="5266125" cy="49123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102"/>
          <p:cNvSpPr txBox="1"/>
          <p:nvPr/>
        </p:nvSpPr>
        <p:spPr>
          <a:xfrm>
            <a:off x="0" y="4866600"/>
            <a:ext cx="5365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FONTE: </a:t>
            </a:r>
            <a:r>
              <a:rPr b="0" i="0" lang="pt-BR" sz="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https://informationisbeautiful.net/visualizations/the-rise-of-generative-ai-large-language-models-llms-like-chatgpt/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102"/>
          <p:cNvSpPr txBox="1"/>
          <p:nvPr/>
        </p:nvSpPr>
        <p:spPr>
          <a:xfrm>
            <a:off x="323850" y="1893550"/>
            <a:ext cx="1745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Megatron-Turing NLG </a:t>
            </a:r>
            <a:r>
              <a:rPr b="1" i="0" lang="pt-BR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530B</a:t>
            </a:r>
            <a:r>
              <a:rPr b="0" i="0" lang="pt-BR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de parâmetros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2240 A100 GPUs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7" name="Google Shape;1167;p102"/>
          <p:cNvCxnSpPr>
            <a:stCxn id="1166" idx="3"/>
          </p:cNvCxnSpPr>
          <p:nvPr/>
        </p:nvCxnSpPr>
        <p:spPr>
          <a:xfrm flipH="1" rot="10800000">
            <a:off x="2069250" y="2059000"/>
            <a:ext cx="3433500" cy="204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168" name="Google Shape;1168;p102"/>
          <p:cNvSpPr txBox="1"/>
          <p:nvPr/>
        </p:nvSpPr>
        <p:spPr>
          <a:xfrm>
            <a:off x="164550" y="2571750"/>
            <a:ext cx="2133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FONTE: </a:t>
            </a:r>
            <a:r>
              <a:rPr b="0" i="0" lang="pt-BR" sz="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https://ai.googleblog.com/2022/04/pathways-language-model-palm-scaling-to.html</a:t>
            </a:r>
            <a:r>
              <a:rPr b="0" i="0" lang="pt-BR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https://arxiv.org/pdf/2201.11990.pdf</a:t>
            </a:r>
            <a:r>
              <a:rPr b="0" i="0" lang="pt-BR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103"/>
          <p:cNvSpPr txBox="1"/>
          <p:nvPr>
            <p:ph type="title"/>
          </p:nvPr>
        </p:nvSpPr>
        <p:spPr>
          <a:xfrm>
            <a:off x="164550" y="80200"/>
            <a:ext cx="22176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1920"/>
              <a:t>Quais Modelos de Linguagem temos disponíveis?</a:t>
            </a:r>
            <a:endParaRPr sz="1920"/>
          </a:p>
        </p:txBody>
      </p:sp>
      <p:pic>
        <p:nvPicPr>
          <p:cNvPr id="1174" name="Google Shape;1174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4738" y="35775"/>
            <a:ext cx="5266125" cy="49123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103"/>
          <p:cNvSpPr txBox="1"/>
          <p:nvPr/>
        </p:nvSpPr>
        <p:spPr>
          <a:xfrm>
            <a:off x="0" y="4866600"/>
            <a:ext cx="5365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FONTE: </a:t>
            </a:r>
            <a:r>
              <a:rPr b="0" i="0" lang="pt-BR" sz="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https://informationisbeautiful.net/visualizations/the-rise-of-generative-ai-large-language-models-llms-like-chatgpt/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p103"/>
          <p:cNvSpPr txBox="1"/>
          <p:nvPr/>
        </p:nvSpPr>
        <p:spPr>
          <a:xfrm>
            <a:off x="164550" y="3396025"/>
            <a:ext cx="2174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LLaMA </a:t>
            </a:r>
            <a:r>
              <a:rPr b="1" i="0" lang="pt-BR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65B</a:t>
            </a:r>
            <a:r>
              <a:rPr b="0" i="0" lang="pt-BR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de parâmetros: 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2048 A100 GPUs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21 Dias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77" name="Google Shape;1177;p103"/>
          <p:cNvCxnSpPr>
            <a:stCxn id="1176" idx="3"/>
          </p:cNvCxnSpPr>
          <p:nvPr/>
        </p:nvCxnSpPr>
        <p:spPr>
          <a:xfrm flipH="1" rot="10800000">
            <a:off x="2339250" y="3466975"/>
            <a:ext cx="4427400" cy="298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178" name="Google Shape;1178;p103"/>
          <p:cNvSpPr txBox="1"/>
          <p:nvPr/>
        </p:nvSpPr>
        <p:spPr>
          <a:xfrm>
            <a:off x="113550" y="3952525"/>
            <a:ext cx="231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FONTE: </a:t>
            </a:r>
            <a:r>
              <a:rPr b="0" i="0" lang="pt-BR" sz="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https://ai.meta.com/blog/large-language-model-llama-meta-ai/</a:t>
            </a:r>
            <a:r>
              <a:rPr b="0" i="0" lang="pt-BR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p103"/>
          <p:cNvSpPr txBox="1"/>
          <p:nvPr/>
        </p:nvSpPr>
        <p:spPr>
          <a:xfrm>
            <a:off x="323850" y="1893550"/>
            <a:ext cx="1745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Megatron-Turing NLG </a:t>
            </a:r>
            <a:r>
              <a:rPr b="1" i="0" lang="pt-BR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530B</a:t>
            </a:r>
            <a:r>
              <a:rPr b="0" i="0" lang="pt-BR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de parâmetros</a:t>
            </a:r>
            <a:endParaRPr b="0" i="0" sz="1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2240 A100 GPUs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0" name="Google Shape;1180;p103"/>
          <p:cNvCxnSpPr>
            <a:stCxn id="1179" idx="3"/>
          </p:cNvCxnSpPr>
          <p:nvPr/>
        </p:nvCxnSpPr>
        <p:spPr>
          <a:xfrm flipH="1" rot="10800000">
            <a:off x="2069250" y="2059000"/>
            <a:ext cx="3433500" cy="204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181" name="Google Shape;1181;p103"/>
          <p:cNvSpPr txBox="1"/>
          <p:nvPr/>
        </p:nvSpPr>
        <p:spPr>
          <a:xfrm>
            <a:off x="164550" y="2571750"/>
            <a:ext cx="2133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FONTE: </a:t>
            </a:r>
            <a:r>
              <a:rPr b="0" i="0" lang="pt-BR" sz="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https://ai.googleblog.com/2022/04/pathways-language-model-palm-scaling-to.html</a:t>
            </a:r>
            <a:r>
              <a:rPr b="0" i="0" lang="pt-BR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https://arxiv.org/pdf/2201.11990.pdf</a:t>
            </a:r>
            <a:r>
              <a:rPr b="0" i="0" lang="pt-BR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Desafios no Treino “do zero” de Modelos de Linguagem</a:t>
            </a:r>
            <a:endParaRPr/>
          </a:p>
        </p:txBody>
      </p:sp>
      <p:sp>
        <p:nvSpPr>
          <p:cNvPr id="1187" name="Google Shape;1187;p104"/>
          <p:cNvSpPr txBox="1"/>
          <p:nvPr>
            <p:ph idx="1" type="body"/>
          </p:nvPr>
        </p:nvSpPr>
        <p:spPr>
          <a:xfrm>
            <a:off x="159300" y="1152475"/>
            <a:ext cx="4839300" cy="14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Necessário dados com qualidade (dados curados)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Requer bastante recurso computacional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300"/>
          </a:p>
        </p:txBody>
      </p:sp>
      <p:graphicFrame>
        <p:nvGraphicFramePr>
          <p:cNvPr id="1188" name="Google Shape;1188;p104"/>
          <p:cNvGraphicFramePr/>
          <p:nvPr/>
        </p:nvGraphicFramePr>
        <p:xfrm>
          <a:off x="5086325" y="228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{5608085C-CF90-46DD-BF1C-AA816AC40BC6}</a:tableStyleId>
              </a:tblPr>
              <a:tblGrid>
                <a:gridCol w="871550"/>
                <a:gridCol w="970600"/>
                <a:gridCol w="772500"/>
                <a:gridCol w="871550"/>
              </a:tblGrid>
              <a:tr h="247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pt-BR" sz="800" u="none" cap="none" strike="noStrike"/>
                        <a:t>GPU</a:t>
                      </a:r>
                      <a:endParaRPr b="1" sz="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pt-BR" sz="800" u="none" cap="none" strike="noStrike"/>
                        <a:t>Nível de Acesso</a:t>
                      </a:r>
                      <a:endParaRPr b="1" sz="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pt-BR" sz="800" u="none" cap="none" strike="noStrike"/>
                        <a:t>$ / hr (AWS)</a:t>
                      </a:r>
                      <a:endParaRPr b="1" sz="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pt-BR" sz="800" u="none" cap="none" strike="noStrike"/>
                        <a:t>VRAM (GB)</a:t>
                      </a:r>
                      <a:endParaRPr b="1" sz="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pt-BR" sz="800" u="none" cap="none" strike="noStrike"/>
                        <a:t>H100</a:t>
                      </a:r>
                      <a:endParaRPr sz="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pt-BR" sz="800" u="none" cap="none" strike="noStrike"/>
                        <a:t>Empresarial</a:t>
                      </a:r>
                      <a:endParaRPr sz="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pt-BR" sz="800" u="none" cap="none" strike="noStrike"/>
                        <a:t>12.29</a:t>
                      </a:r>
                      <a:endParaRPr sz="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pt-BR" sz="800" u="none" cap="none" strike="noStrike"/>
                        <a:t>80</a:t>
                      </a:r>
                      <a:endParaRPr sz="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47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pt-BR" sz="800" u="none" cap="none" strike="noStrike"/>
                        <a:t>A100</a:t>
                      </a:r>
                      <a:endParaRPr sz="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pt-BR" sz="800" u="none" cap="none" strike="noStrike"/>
                        <a:t>Empresarial</a:t>
                      </a:r>
                      <a:endParaRPr sz="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pt-BR" sz="800" u="none" cap="none" strike="noStrike"/>
                        <a:t>5.12</a:t>
                      </a:r>
                      <a:endParaRPr sz="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pt-BR" sz="800" u="none" cap="none" strike="noStrike"/>
                        <a:t>80</a:t>
                      </a:r>
                      <a:endParaRPr sz="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pt-BR" sz="800" u="none" cap="none" strike="noStrike"/>
                        <a:t>V100</a:t>
                      </a:r>
                      <a:endParaRPr sz="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pt-BR" sz="800" u="none" cap="none" strike="noStrike"/>
                        <a:t>Empresarial</a:t>
                      </a:r>
                      <a:endParaRPr sz="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pt-BR" sz="800" u="none" cap="none" strike="noStrike"/>
                        <a:t>3.90</a:t>
                      </a:r>
                      <a:endParaRPr sz="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pt-BR" sz="800" u="none" cap="none" strike="noStrike"/>
                        <a:t>32</a:t>
                      </a:r>
                      <a:endParaRPr sz="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47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pt-BR" sz="800" u="none" cap="none" strike="noStrike"/>
                        <a:t>A10G</a:t>
                      </a:r>
                      <a:endParaRPr sz="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pt-BR" sz="800" u="none" cap="none" strike="noStrike"/>
                        <a:t>Empresarial</a:t>
                      </a:r>
                      <a:endParaRPr sz="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pt-BR" sz="800" u="none" cap="none" strike="noStrike"/>
                        <a:t>2.03</a:t>
                      </a:r>
                      <a:endParaRPr sz="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pt-BR" sz="800" u="none" cap="none" strike="noStrike"/>
                        <a:t>24</a:t>
                      </a:r>
                      <a:endParaRPr sz="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pt-BR" sz="800" u="none" cap="none" strike="noStrike"/>
                        <a:t>T4</a:t>
                      </a:r>
                      <a:endParaRPr sz="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pt-BR" sz="800" u="none" cap="none" strike="noStrike"/>
                        <a:t>Empresarial</a:t>
                      </a:r>
                      <a:endParaRPr sz="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pt-BR" sz="800" u="none" cap="none" strike="noStrike"/>
                        <a:t>0.98</a:t>
                      </a:r>
                      <a:endParaRPr sz="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pt-BR" sz="800" u="none" cap="none" strike="noStrike"/>
                        <a:t>16</a:t>
                      </a:r>
                      <a:endParaRPr sz="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47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pt-BR" sz="800" u="none" cap="none" strike="noStrike"/>
                        <a:t>RTX 4080</a:t>
                      </a:r>
                      <a:endParaRPr sz="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pt-BR" sz="800" u="none" cap="none" strike="noStrike"/>
                        <a:t>Consumidor</a:t>
                      </a:r>
                      <a:endParaRPr sz="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pt-BR" sz="800" u="none" cap="none" strike="noStrike"/>
                        <a:t>N/A</a:t>
                      </a:r>
                      <a:endParaRPr sz="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pt-BR" sz="800" u="none" cap="none" strike="noStrike"/>
                        <a:t>16</a:t>
                      </a:r>
                      <a:endParaRPr sz="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89" name="Google Shape;1189;p104"/>
          <p:cNvSpPr txBox="1"/>
          <p:nvPr/>
        </p:nvSpPr>
        <p:spPr>
          <a:xfrm>
            <a:off x="6294025" y="4419325"/>
            <a:ext cx="2278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pt-BR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FONTE: </a:t>
            </a:r>
            <a:r>
              <a:rPr b="0" i="0" lang="pt-BR" sz="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https://www.youtube.com/watch?v=g68qlo9Izf0</a:t>
            </a:r>
            <a:r>
              <a:rPr b="0" i="0" lang="pt-BR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0" name="Google Shape;1190;p104"/>
          <p:cNvSpPr txBox="1"/>
          <p:nvPr/>
        </p:nvSpPr>
        <p:spPr>
          <a:xfrm>
            <a:off x="5086325" y="1885875"/>
            <a:ext cx="3486300" cy="400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Comparação de GPUs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1" name="Google Shape;1191;p104"/>
          <p:cNvSpPr/>
          <p:nvPr/>
        </p:nvSpPr>
        <p:spPr>
          <a:xfrm>
            <a:off x="1837050" y="3184213"/>
            <a:ext cx="546600" cy="516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2" name="Google Shape;1192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4863" y="3207025"/>
            <a:ext cx="470975" cy="4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3" name="Google Shape;1193;p104"/>
          <p:cNvSpPr txBox="1"/>
          <p:nvPr/>
        </p:nvSpPr>
        <p:spPr>
          <a:xfrm>
            <a:off x="1485150" y="3753238"/>
            <a:ext cx="1250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4GB</a:t>
            </a:r>
            <a:r>
              <a:rPr b="0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@ 32-bit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full precision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4" name="Google Shape;1194;p104"/>
          <p:cNvSpPr/>
          <p:nvPr/>
        </p:nvSpPr>
        <p:spPr>
          <a:xfrm>
            <a:off x="3150900" y="2747450"/>
            <a:ext cx="1649700" cy="1559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5" name="Google Shape;1195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65029" y="2816305"/>
            <a:ext cx="1421541" cy="1421540"/>
          </a:xfrm>
          <a:prstGeom prst="rect">
            <a:avLst/>
          </a:prstGeom>
          <a:noFill/>
          <a:ln>
            <a:noFill/>
          </a:ln>
        </p:spPr>
      </p:pic>
      <p:sp>
        <p:nvSpPr>
          <p:cNvPr id="1196" name="Google Shape;1196;p104"/>
          <p:cNvSpPr txBox="1"/>
          <p:nvPr/>
        </p:nvSpPr>
        <p:spPr>
          <a:xfrm>
            <a:off x="3278125" y="4267300"/>
            <a:ext cx="1250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80GB </a:t>
            </a:r>
            <a:r>
              <a:rPr b="0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 32-bit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full precision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04"/>
          <p:cNvSpPr txBox="1"/>
          <p:nvPr/>
        </p:nvSpPr>
        <p:spPr>
          <a:xfrm>
            <a:off x="1571400" y="2808163"/>
            <a:ext cx="1077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Armazenar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8" name="Google Shape;1198;p104"/>
          <p:cNvSpPr/>
          <p:nvPr/>
        </p:nvSpPr>
        <p:spPr>
          <a:xfrm>
            <a:off x="453350" y="2895563"/>
            <a:ext cx="829800" cy="801300"/>
          </a:xfrm>
          <a:prstGeom prst="ellipse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LLM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1B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9" name="Google Shape;1199;p104"/>
          <p:cNvSpPr txBox="1"/>
          <p:nvPr/>
        </p:nvSpPr>
        <p:spPr>
          <a:xfrm>
            <a:off x="3436850" y="2393450"/>
            <a:ext cx="1077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Treinar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105"/>
          <p:cNvSpPr txBox="1"/>
          <p:nvPr>
            <p:ph type="title"/>
          </p:nvPr>
        </p:nvSpPr>
        <p:spPr>
          <a:xfrm>
            <a:off x="311700" y="813500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/>
              <a:t>Aula Prática</a:t>
            </a:r>
            <a:endParaRPr/>
          </a:p>
        </p:txBody>
      </p:sp>
      <p:sp>
        <p:nvSpPr>
          <p:cNvPr id="1205" name="Google Shape;1205;p105"/>
          <p:cNvSpPr txBox="1"/>
          <p:nvPr>
            <p:ph idx="1" type="body"/>
          </p:nvPr>
        </p:nvSpPr>
        <p:spPr>
          <a:xfrm>
            <a:off x="748500" y="2777000"/>
            <a:ext cx="80838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25"/>
              <a:buNone/>
            </a:pPr>
            <a:r>
              <a:rPr lang="pt-BR" sz="1925" u="sng">
                <a:solidFill>
                  <a:schemeClr val="hlink"/>
                </a:solidFill>
                <a:hlinkClick r:id="rId3"/>
              </a:rPr>
              <a:t>Google Colab</a:t>
            </a:r>
            <a:r>
              <a:rPr lang="pt-BR" sz="1925"/>
              <a:t> - Modelo Bigram</a:t>
            </a:r>
            <a:endParaRPr sz="19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25"/>
              <a:buNone/>
            </a:pPr>
            <a:r>
              <a:rPr lang="pt-BR" sz="1925" u="sng">
                <a:solidFill>
                  <a:schemeClr val="hlink"/>
                </a:solidFill>
                <a:hlinkClick r:id="rId4"/>
              </a:rPr>
              <a:t>Google Colab</a:t>
            </a:r>
            <a:r>
              <a:rPr lang="pt-BR" sz="1925"/>
              <a:t> - Modelo BERT</a:t>
            </a:r>
            <a:endParaRPr sz="19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25"/>
              <a:buNone/>
            </a:pPr>
            <a:r>
              <a:rPr lang="pt-BR" sz="1925"/>
              <a:t>GPT-3 -&gt; </a:t>
            </a:r>
            <a:r>
              <a:rPr lang="pt-BR" sz="1925" u="sng">
                <a:solidFill>
                  <a:schemeClr val="hlink"/>
                </a:solidFill>
                <a:hlinkClick r:id="rId5"/>
              </a:rPr>
              <a:t>OpenAI</a:t>
            </a:r>
            <a:endParaRPr sz="19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125"/>
              <a:buNone/>
            </a:pPr>
            <a:r>
              <a:rPr lang="pt-BR" sz="1925"/>
              <a:t>ChatGPT -&gt; </a:t>
            </a:r>
            <a:r>
              <a:rPr lang="pt-BR" sz="1925" u="sng">
                <a:solidFill>
                  <a:schemeClr val="hlink"/>
                </a:solidFill>
                <a:hlinkClick r:id="rId6"/>
              </a:rPr>
              <a:t>OpenAI</a:t>
            </a:r>
            <a:endParaRPr sz="1925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pt-BR"/>
              <a:t>Utilizando somente as </a:t>
            </a:r>
            <a:r>
              <a:rPr i="1" lang="pt-BR"/>
              <a:t>k</a:t>
            </a:r>
            <a:r>
              <a:rPr lang="pt-BR"/>
              <a:t> palavras mais próximas</a:t>
            </a:r>
            <a:endParaRPr/>
          </a:p>
        </p:txBody>
      </p:sp>
      <p:sp>
        <p:nvSpPr>
          <p:cNvPr id="154" name="Google Shape;154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pt-BR"/>
              <a:t>Calculando as probabilidades: Markov Assumption</a:t>
            </a:r>
            <a:endParaRPr/>
          </a:p>
        </p:txBody>
      </p:sp>
      <p:sp>
        <p:nvSpPr>
          <p:cNvPr id="155" name="Google Shape;155;p11"/>
          <p:cNvSpPr txBox="1"/>
          <p:nvPr>
            <p:ph idx="1" type="body"/>
          </p:nvPr>
        </p:nvSpPr>
        <p:spPr>
          <a:xfrm>
            <a:off x="311700" y="2336400"/>
            <a:ext cx="85206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90000"/>
              <a:buNone/>
            </a:pPr>
            <a:r>
              <a:rPr lang="pt-BR"/>
              <a:t>Utilizando bigramas (a palavra anterior)</a:t>
            </a:r>
            <a:endParaRPr/>
          </a:p>
        </p:txBody>
      </p:sp>
      <p:sp>
        <p:nvSpPr>
          <p:cNvPr id="156" name="Google Shape;156;p11"/>
          <p:cNvSpPr txBox="1"/>
          <p:nvPr/>
        </p:nvSpPr>
        <p:spPr>
          <a:xfrm>
            <a:off x="311700" y="3516200"/>
            <a:ext cx="8520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N-gram: trigrams, 4-grams, 5-grams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Linguagem tem dependências de longa distância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 </a:t>
            </a:r>
            <a:r>
              <a:rPr b="0" i="1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“The computer which I had just put into the machine room on the fifth floor crashed”</a:t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2038" y="1623175"/>
            <a:ext cx="4999913" cy="40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40563" y="2807100"/>
            <a:ext cx="4062884" cy="4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9629"/>
              <a:buNone/>
            </a:pPr>
            <a:r>
              <a:rPr lang="pt-BR"/>
              <a:t>Calculando as probabilidades:</a:t>
            </a:r>
            <a:br>
              <a:rPr lang="pt-BR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2106"/>
              <a:buNone/>
            </a:pPr>
            <a:r>
              <a:rPr lang="pt-BR" sz="2355">
                <a:solidFill>
                  <a:schemeClr val="dk2"/>
                </a:solidFill>
              </a:rPr>
              <a:t>Maximum Likelihood Estimate (Estimativa de Probabilidade Máxima)</a:t>
            </a:r>
            <a:endParaRPr sz="2355">
              <a:solidFill>
                <a:schemeClr val="dk2"/>
              </a:solidFill>
            </a:endParaRPr>
          </a:p>
        </p:txBody>
      </p:sp>
      <p:pic>
        <p:nvPicPr>
          <p:cNvPr id="164" name="Google Shape;164;p12"/>
          <p:cNvPicPr preferRelativeResize="0"/>
          <p:nvPr/>
        </p:nvPicPr>
        <p:blipFill rotWithShape="1">
          <a:blip r:embed="rId3">
            <a:alphaModFix/>
          </a:blip>
          <a:srcRect b="0" l="0" r="0" t="54576"/>
          <a:stretch/>
        </p:blipFill>
        <p:spPr>
          <a:xfrm>
            <a:off x="1408100" y="2941275"/>
            <a:ext cx="6551726" cy="1075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" name="Google Shape;165;p12"/>
          <p:cNvGrpSpPr/>
          <p:nvPr/>
        </p:nvGrpSpPr>
        <p:grpSpPr>
          <a:xfrm>
            <a:off x="1553563" y="1912025"/>
            <a:ext cx="2573117" cy="805350"/>
            <a:chOff x="311688" y="1485900"/>
            <a:chExt cx="2573117" cy="805350"/>
          </a:xfrm>
        </p:grpSpPr>
        <p:sp>
          <p:nvSpPr>
            <p:cNvPr id="166" name="Google Shape;166;p12"/>
            <p:cNvSpPr txBox="1"/>
            <p:nvPr/>
          </p:nvSpPr>
          <p:spPr>
            <a:xfrm>
              <a:off x="311688" y="1701450"/>
              <a:ext cx="161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1" lang="pt-BR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p(w</a:t>
              </a:r>
              <a:r>
                <a:rPr b="0" baseline="-25000" i="1" lang="pt-BR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rPr b="0" i="1" lang="pt-BR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|w</a:t>
              </a:r>
              <a:r>
                <a:rPr b="0" baseline="-25000" i="1" lang="pt-BR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i-1</a:t>
              </a:r>
              <a:r>
                <a:rPr b="0" i="1" lang="pt-BR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 = </a:t>
              </a:r>
              <a:endParaRPr b="0" i="1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7" name="Google Shape;167;p12"/>
            <p:cNvSpPr txBox="1"/>
            <p:nvPr/>
          </p:nvSpPr>
          <p:spPr>
            <a:xfrm>
              <a:off x="1356005" y="1485900"/>
              <a:ext cx="15288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1" lang="pt-BR" sz="17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c(w</a:t>
              </a:r>
              <a:r>
                <a:rPr b="0" baseline="-25000" i="1" lang="pt-BR" sz="17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i-1</a:t>
              </a:r>
              <a:r>
                <a:rPr b="0" i="1" lang="pt-BR" sz="17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,w</a:t>
              </a:r>
              <a:r>
                <a:rPr b="0" baseline="-25000" i="1" lang="pt-BR" sz="17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rPr b="0" i="1" lang="pt-BR" sz="17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endParaRPr b="0" i="1" sz="1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8" name="Google Shape;168;p12"/>
            <p:cNvSpPr txBox="1"/>
            <p:nvPr/>
          </p:nvSpPr>
          <p:spPr>
            <a:xfrm>
              <a:off x="1356005" y="1844850"/>
              <a:ext cx="15288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1" lang="pt-BR" sz="17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c(w</a:t>
              </a:r>
              <a:r>
                <a:rPr b="0" baseline="-25000" i="1" lang="pt-BR" sz="17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i-1</a:t>
              </a:r>
              <a:r>
                <a:rPr b="0" i="1" lang="pt-BR" sz="17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endParaRPr b="0" i="1" sz="1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69" name="Google Shape;169;p12"/>
            <p:cNvCxnSpPr/>
            <p:nvPr/>
          </p:nvCxnSpPr>
          <p:spPr>
            <a:xfrm>
              <a:off x="1528788" y="1932300"/>
              <a:ext cx="11832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70" name="Google Shape;170;p12"/>
          <p:cNvSpPr txBox="1"/>
          <p:nvPr/>
        </p:nvSpPr>
        <p:spPr>
          <a:xfrm>
            <a:off x="4351425" y="1899050"/>
            <a:ext cx="3608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&lt;s&gt; I am Sam &lt;/s&gt;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&lt;s&gt; Sam I am&lt;/s&gt;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&lt;s&gt; I do not like green eggs and ham&lt;/s&gt;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Calculando as probabilidades:</a:t>
            </a:r>
            <a:endParaRPr/>
          </a:p>
        </p:txBody>
      </p:sp>
      <p:sp>
        <p:nvSpPr>
          <p:cNvPr id="176" name="Google Shape;176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600"/>
              <a:t>P(&lt;s&gt; I want english food &lt;/s&gt;) = P(I | &lt;s&gt;) × P(want | I) × </a:t>
            </a:r>
            <a:br>
              <a:rPr lang="pt-BR" sz="1600"/>
            </a:br>
            <a:r>
              <a:rPr lang="pt-BR" sz="1600"/>
              <a:t>								P(english | want) × P(food | english) × </a:t>
            </a:r>
            <a:br>
              <a:rPr lang="pt-BR" sz="1600"/>
            </a:br>
            <a:r>
              <a:rPr lang="pt-BR" sz="1600"/>
              <a:t>								P(&lt;/s&gt; | food)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pt-BR" sz="1600"/>
              <a:t>P(&lt;s&gt; I want english food &lt;/s&gt;) = .000031 </a:t>
            </a:r>
            <a:endParaRPr sz="1600"/>
          </a:p>
        </p:txBody>
      </p:sp>
      <p:sp>
        <p:nvSpPr>
          <p:cNvPr id="177" name="Google Shape;177;p13"/>
          <p:cNvSpPr txBox="1"/>
          <p:nvPr/>
        </p:nvSpPr>
        <p:spPr>
          <a:xfrm>
            <a:off x="311700" y="3041125"/>
            <a:ext cx="3000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Cálculo em log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Evitar overflow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Adicionar é mais rápido que multiplicar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3"/>
          <p:cNvSpPr txBox="1"/>
          <p:nvPr/>
        </p:nvSpPr>
        <p:spPr>
          <a:xfrm>
            <a:off x="3715825" y="3090025"/>
            <a:ext cx="4224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log(</a:t>
            </a:r>
            <a:r>
              <a:rPr b="0" i="1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0" baseline="-25000" i="1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0" baseline="-25000" i="1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0" baseline="-25000" i="1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0" baseline="-25000" i="1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b="0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= log </a:t>
            </a:r>
            <a:r>
              <a:rPr b="0" i="1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0" baseline="-25000" i="1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+ log </a:t>
            </a:r>
            <a:r>
              <a:rPr b="0" i="1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0" baseline="-25000" i="1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+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 </a:t>
            </a:r>
            <a:r>
              <a:rPr b="0" i="1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0" baseline="-25000" i="1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+ log </a:t>
            </a:r>
            <a:r>
              <a:rPr b="0" i="1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0" baseline="-25000" i="1" lang="pt-B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baseline="-25000" i="1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pt-BR"/>
              <a:t>Gerando Sentenças</a:t>
            </a:r>
            <a:endParaRPr/>
          </a:p>
        </p:txBody>
      </p:sp>
      <p:pic>
        <p:nvPicPr>
          <p:cNvPr id="184" name="Google Shape;18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500" y="1692450"/>
            <a:ext cx="2608900" cy="261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53475" y="1821600"/>
            <a:ext cx="2949925" cy="24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03395" y="1838275"/>
            <a:ext cx="3037105" cy="245164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4"/>
          <p:cNvSpPr txBox="1"/>
          <p:nvPr/>
        </p:nvSpPr>
        <p:spPr>
          <a:xfrm>
            <a:off x="1479300" y="1252200"/>
            <a:ext cx="645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pt-BR" sz="2500" u="none" cap="none" strike="noStrik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="1" i="0" sz="2500" u="none" cap="none" strike="noStrike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14"/>
          <p:cNvSpPr txBox="1"/>
          <p:nvPr/>
        </p:nvSpPr>
        <p:spPr>
          <a:xfrm>
            <a:off x="4249350" y="1252200"/>
            <a:ext cx="645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pt-BR" sz="2500" u="none" cap="none" strike="noStrik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</a:t>
            </a:r>
            <a:endParaRPr b="1" i="0" sz="2500" u="none" cap="none" strike="noStrike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9" name="Google Shape;189;p14"/>
          <p:cNvSpPr txBox="1"/>
          <p:nvPr/>
        </p:nvSpPr>
        <p:spPr>
          <a:xfrm>
            <a:off x="7199300" y="1252200"/>
            <a:ext cx="645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pt-BR" sz="2500" u="none" cap="none" strike="noStrike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III</a:t>
            </a:r>
            <a:endParaRPr b="1" i="0" sz="2500" u="none" cap="none" strike="noStrike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>
                <a:solidFill>
                  <a:srgbClr val="FF6600"/>
                </a:solidFill>
              </a:rPr>
              <a:t>Modelos Neurais de Linguagem</a:t>
            </a:r>
            <a:endParaRPr>
              <a:solidFill>
                <a:srgbClr val="FF6600"/>
              </a:solidFill>
            </a:endParaRPr>
          </a:p>
        </p:txBody>
      </p:sp>
      <p:sp>
        <p:nvSpPr>
          <p:cNvPr id="195" name="Google Shape;195;p15"/>
          <p:cNvSpPr/>
          <p:nvPr/>
        </p:nvSpPr>
        <p:spPr>
          <a:xfrm rot="10800000">
            <a:off x="7347585" y="3347093"/>
            <a:ext cx="1796406" cy="1796406"/>
          </a:xfrm>
          <a:custGeom>
            <a:rect b="b" l="l" r="r" t="t"/>
            <a:pathLst>
              <a:path extrusionOk="0" h="208763" w="208763">
                <a:moveTo>
                  <a:pt x="0" y="0"/>
                </a:moveTo>
                <a:lnTo>
                  <a:pt x="0" y="208763"/>
                </a:lnTo>
                <a:cubicBezTo>
                  <a:pt x="115295" y="208763"/>
                  <a:pt x="208763" y="115295"/>
                  <a:pt x="208763" y="0"/>
                </a:cubicBezTo>
                <a:close/>
              </a:path>
            </a:pathLst>
          </a:custGeom>
          <a:gradFill>
            <a:gsLst>
              <a:gs pos="0">
                <a:srgbClr val="FF6600"/>
              </a:gs>
              <a:gs pos="100000">
                <a:srgbClr val="FF3E03"/>
              </a:gs>
            </a:gsLst>
            <a:lin ang="10800025" scaled="0"/>
          </a:gra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pt-BR"/>
              <a:t>Recurrent Neural Networks (RNN)</a:t>
            </a:r>
            <a:endParaRPr/>
          </a:p>
        </p:txBody>
      </p:sp>
      <p:pic>
        <p:nvPicPr>
          <p:cNvPr id="201" name="Google Shape;201;p16"/>
          <p:cNvPicPr preferRelativeResize="0"/>
          <p:nvPr/>
        </p:nvPicPr>
        <p:blipFill rotWithShape="1">
          <a:blip r:embed="rId3">
            <a:alphaModFix/>
          </a:blip>
          <a:srcRect b="1641" l="2997" r="0" t="0"/>
          <a:stretch/>
        </p:blipFill>
        <p:spPr>
          <a:xfrm>
            <a:off x="464100" y="1093925"/>
            <a:ext cx="3747475" cy="389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60850" y="1428963"/>
            <a:ext cx="2590800" cy="78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6"/>
          <p:cNvSpPr txBox="1"/>
          <p:nvPr/>
        </p:nvSpPr>
        <p:spPr>
          <a:xfrm>
            <a:off x="5260850" y="1779700"/>
            <a:ext cx="43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70375" y="2621250"/>
            <a:ext cx="2571750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60850" y="3645000"/>
            <a:ext cx="16764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60850" y="4435675"/>
            <a:ext cx="2066925" cy="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pt-BR"/>
              <a:t>Recurrent Neural Networks (RNN)</a:t>
            </a:r>
            <a:endParaRPr/>
          </a:p>
        </p:txBody>
      </p:sp>
      <p:pic>
        <p:nvPicPr>
          <p:cNvPr id="212" name="Google Shape;212;p17"/>
          <p:cNvPicPr preferRelativeResize="0"/>
          <p:nvPr/>
        </p:nvPicPr>
        <p:blipFill rotWithShape="1">
          <a:blip r:embed="rId3">
            <a:alphaModFix/>
          </a:blip>
          <a:srcRect b="1641" l="2997" r="0" t="0"/>
          <a:stretch/>
        </p:blipFill>
        <p:spPr>
          <a:xfrm>
            <a:off x="464100" y="1093925"/>
            <a:ext cx="3747475" cy="389472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7"/>
          <p:cNvSpPr txBox="1"/>
          <p:nvPr/>
        </p:nvSpPr>
        <p:spPr>
          <a:xfrm>
            <a:off x="5260850" y="1779700"/>
            <a:ext cx="43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7"/>
          <p:cNvSpPr txBox="1"/>
          <p:nvPr/>
        </p:nvSpPr>
        <p:spPr>
          <a:xfrm>
            <a:off x="4572000" y="1486688"/>
            <a:ext cx="42243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800"/>
              <a:buFont typeface="Arial"/>
              <a:buChar char="●"/>
            </a:pPr>
            <a:r>
              <a:rPr b="0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Vantagens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Pode processar sequência de qualquer tamanho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Modelo não aumenta com o tamanho da sequência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 informação anterior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Mesmos pesos utilizados em cada passo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800"/>
              <a:buFont typeface="Arial"/>
              <a:buChar char="●"/>
            </a:pPr>
            <a:r>
              <a:rPr b="0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Desvantagens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Lenta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 prática, tem dificuldade em guardar informação de palavras muito anteriores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>
                <a:solidFill>
                  <a:srgbClr val="FF6600"/>
                </a:solidFill>
              </a:rPr>
              <a:t>Transformers &amp; </a:t>
            </a:r>
            <a:br>
              <a:rPr lang="pt-BR">
                <a:solidFill>
                  <a:srgbClr val="FF6600"/>
                </a:solidFill>
              </a:rPr>
            </a:br>
            <a:r>
              <a:rPr lang="pt-BR">
                <a:solidFill>
                  <a:srgbClr val="FF6600"/>
                </a:solidFill>
              </a:rPr>
              <a:t>Modelos de Linguagem Pré-treinados</a:t>
            </a:r>
            <a:endParaRPr>
              <a:solidFill>
                <a:srgbClr val="FF6600"/>
              </a:solidFill>
            </a:endParaRPr>
          </a:p>
        </p:txBody>
      </p:sp>
      <p:sp>
        <p:nvSpPr>
          <p:cNvPr id="220" name="Google Shape;220;p18"/>
          <p:cNvSpPr/>
          <p:nvPr/>
        </p:nvSpPr>
        <p:spPr>
          <a:xfrm rot="10800000">
            <a:off x="7347585" y="3347093"/>
            <a:ext cx="1796406" cy="1796406"/>
          </a:xfrm>
          <a:custGeom>
            <a:rect b="b" l="l" r="r" t="t"/>
            <a:pathLst>
              <a:path extrusionOk="0" h="208763" w="208763">
                <a:moveTo>
                  <a:pt x="0" y="0"/>
                </a:moveTo>
                <a:lnTo>
                  <a:pt x="0" y="208763"/>
                </a:lnTo>
                <a:cubicBezTo>
                  <a:pt x="115295" y="208763"/>
                  <a:pt x="208763" y="115295"/>
                  <a:pt x="208763" y="0"/>
                </a:cubicBezTo>
                <a:close/>
              </a:path>
            </a:pathLst>
          </a:custGeom>
          <a:gradFill>
            <a:gsLst>
              <a:gs pos="0">
                <a:srgbClr val="FF6600"/>
              </a:gs>
              <a:gs pos="100000">
                <a:srgbClr val="FF3E03"/>
              </a:gs>
            </a:gsLst>
            <a:lin ang="10800025" scaled="0"/>
          </a:gra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pt-BR"/>
              <a:t>Transformers</a:t>
            </a:r>
            <a:endParaRPr/>
          </a:p>
        </p:txBody>
      </p:sp>
      <p:sp>
        <p:nvSpPr>
          <p:cNvPr id="226" name="Google Shape;22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É o estado-da-arte para o Processamento de Linguagem Natural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É uma arquitetura de Deep Learning que visa resolver tarefas sequence-to-sequence com dependências de longo alcance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Não usa RNN ou Convolução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Não exige que os dados sequenciais sejam processados ​​em ordem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Permite maior paralelização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Diferentes tarefas: classificação, extração, geração de texto e busca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pt-BR"/>
              <a:t>Objetivo Principal</a:t>
            </a:r>
            <a:endParaRPr/>
          </a:p>
        </p:txBody>
      </p:sp>
      <p:sp>
        <p:nvSpPr>
          <p:cNvPr id="73" name="Google Shape;73;p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Tarefa de predizer próximas palavras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Computar a probabilidade da próxima palavra dada uma sequência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Computar a probabilidade de uma sequência de palavras</a:t>
            </a:r>
            <a:endParaRPr/>
          </a:p>
        </p:txBody>
      </p:sp>
      <p:pic>
        <p:nvPicPr>
          <p:cNvPr id="74" name="Google Shape;7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8063" y="1687676"/>
            <a:ext cx="4003476" cy="11952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"/>
          <p:cNvSpPr txBox="1"/>
          <p:nvPr/>
        </p:nvSpPr>
        <p:spPr>
          <a:xfrm>
            <a:off x="2290425" y="3322425"/>
            <a:ext cx="400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P(W</a:t>
            </a:r>
            <a:r>
              <a:rPr b="0" baseline="-25000" i="1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b="0" i="1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|W</a:t>
            </a:r>
            <a:r>
              <a:rPr b="0" baseline="-25000" i="1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1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,W</a:t>
            </a:r>
            <a:r>
              <a:rPr b="0" baseline="-25000" i="1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1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,W</a:t>
            </a:r>
            <a:r>
              <a:rPr b="0" baseline="-25000" i="1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1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,W</a:t>
            </a:r>
            <a:r>
              <a:rPr b="0" baseline="-25000" i="1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b="0" i="1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"/>
          <p:cNvSpPr txBox="1"/>
          <p:nvPr/>
        </p:nvSpPr>
        <p:spPr>
          <a:xfrm>
            <a:off x="2423800" y="3954050"/>
            <a:ext cx="400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P(W</a:t>
            </a:r>
            <a:r>
              <a:rPr b="0" baseline="-25000" i="1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1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,W</a:t>
            </a:r>
            <a:r>
              <a:rPr b="0" baseline="-25000" i="1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1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,W</a:t>
            </a:r>
            <a:r>
              <a:rPr b="0" baseline="-25000" i="1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1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,W</a:t>
            </a:r>
            <a:r>
              <a:rPr b="0" baseline="-25000" i="1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b="0" i="1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baseline="-25000" i="1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b="0" i="1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…W</a:t>
            </a:r>
            <a:r>
              <a:rPr b="0" baseline="-25000" i="1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0" i="1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/>
          <p:nvPr>
            <p:ph type="title"/>
          </p:nvPr>
        </p:nvSpPr>
        <p:spPr>
          <a:xfrm>
            <a:off x="298675" y="415576"/>
            <a:ext cx="7429500" cy="10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4400"/>
              <a:buFont typeface="Arial"/>
              <a:buNone/>
            </a:pPr>
            <a:r>
              <a:rPr lang="pt-BR"/>
              <a:t>Transformers: Arquitetura</a:t>
            </a:r>
            <a:endParaRPr/>
          </a:p>
        </p:txBody>
      </p:sp>
      <p:pic>
        <p:nvPicPr>
          <p:cNvPr id="232" name="Google Shape;23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4963" y="950775"/>
            <a:ext cx="2278856" cy="35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0"/>
          <p:cNvSpPr txBox="1"/>
          <p:nvPr/>
        </p:nvSpPr>
        <p:spPr>
          <a:xfrm>
            <a:off x="4368875" y="4494075"/>
            <a:ext cx="413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Fonte: https://huggingface.co/course/chapter1/4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0"/>
          <p:cNvSpPr txBox="1"/>
          <p:nvPr>
            <p:ph idx="1" type="body"/>
          </p:nvPr>
        </p:nvSpPr>
        <p:spPr>
          <a:xfrm>
            <a:off x="857250" y="1507175"/>
            <a:ext cx="3714900" cy="30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pt-BR"/>
              <a:t>Encoder: constrói uma representação da entrada </a:t>
            </a:r>
            <a:endParaRPr/>
          </a:p>
          <a:p>
            <a:pPr indent="-3175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Decoder: gera probabilidades baseado na saída do encoder e outras entradas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pt-BR"/>
              <a:t>Transformers</a:t>
            </a:r>
            <a:endParaRPr/>
          </a:p>
        </p:txBody>
      </p:sp>
      <p:pic>
        <p:nvPicPr>
          <p:cNvPr id="240" name="Google Shape;24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6088" y="939500"/>
            <a:ext cx="3011827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1"/>
          <p:cNvSpPr txBox="1"/>
          <p:nvPr/>
        </p:nvSpPr>
        <p:spPr>
          <a:xfrm>
            <a:off x="4654500" y="4804800"/>
            <a:ext cx="417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Fonte: https://arxiv.org/pdf/1706.03762.pdf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pt-BR"/>
              <a:t>Transformers</a:t>
            </a:r>
            <a:endParaRPr/>
          </a:p>
        </p:txBody>
      </p:sp>
      <p:pic>
        <p:nvPicPr>
          <p:cNvPr id="247" name="Google Shape;24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6088" y="939500"/>
            <a:ext cx="3011827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2"/>
          <p:cNvSpPr txBox="1"/>
          <p:nvPr/>
        </p:nvSpPr>
        <p:spPr>
          <a:xfrm>
            <a:off x="488925" y="4048325"/>
            <a:ext cx="2259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Representação das palavras na camada de entrada</a:t>
            </a:r>
            <a:endParaRPr b="0" i="0" sz="11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9" name="Google Shape;249;p22"/>
          <p:cNvCxnSpPr>
            <a:stCxn id="248" idx="3"/>
          </p:cNvCxnSpPr>
          <p:nvPr/>
        </p:nvCxnSpPr>
        <p:spPr>
          <a:xfrm flipH="1" rot="10800000">
            <a:off x="2747925" y="4195025"/>
            <a:ext cx="967800" cy="1149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0" name="Google Shape;250;p22"/>
          <p:cNvSpPr txBox="1"/>
          <p:nvPr/>
        </p:nvSpPr>
        <p:spPr>
          <a:xfrm>
            <a:off x="4654500" y="4804800"/>
            <a:ext cx="417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Fonte: https://arxiv.org/pdf/1706.03762.pdf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3"/>
          <p:cNvSpPr txBox="1"/>
          <p:nvPr>
            <p:ph type="title"/>
          </p:nvPr>
        </p:nvSpPr>
        <p:spPr>
          <a:xfrm>
            <a:off x="298675" y="415576"/>
            <a:ext cx="7429500" cy="10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3200"/>
              <a:buFont typeface="Arial"/>
              <a:buNone/>
            </a:pPr>
            <a:r>
              <a:rPr lang="pt-BR"/>
              <a:t>Word Embedding Tradicional</a:t>
            </a:r>
            <a:endParaRPr/>
          </a:p>
        </p:txBody>
      </p:sp>
      <p:sp>
        <p:nvSpPr>
          <p:cNvPr id="256" name="Google Shape;256;p23"/>
          <p:cNvSpPr txBox="1"/>
          <p:nvPr>
            <p:ph idx="1" type="body"/>
          </p:nvPr>
        </p:nvSpPr>
        <p:spPr>
          <a:xfrm>
            <a:off x="857250" y="1507165"/>
            <a:ext cx="7429500" cy="30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pt-BR"/>
              <a:t>Vocabulário construído pelo conjunto de treinamento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pt-BR"/>
              <a:t>Palavras não presentes mapeadas para UNK</a:t>
            </a:r>
            <a:endParaRPr/>
          </a:p>
        </p:txBody>
      </p:sp>
      <p:pic>
        <p:nvPicPr>
          <p:cNvPr id="257" name="Google Shape;25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7326" y="2409825"/>
            <a:ext cx="6229349" cy="1826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/>
          <p:nvPr>
            <p:ph type="title"/>
          </p:nvPr>
        </p:nvSpPr>
        <p:spPr>
          <a:xfrm>
            <a:off x="298675" y="415576"/>
            <a:ext cx="7429500" cy="10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3200"/>
              <a:buFont typeface="Arial"/>
              <a:buNone/>
            </a:pPr>
            <a:r>
              <a:rPr lang="pt-BR"/>
              <a:t>Subword Tokenization</a:t>
            </a:r>
            <a:endParaRPr/>
          </a:p>
        </p:txBody>
      </p:sp>
      <p:sp>
        <p:nvSpPr>
          <p:cNvPr id="263" name="Google Shape;263;p24"/>
          <p:cNvSpPr txBox="1"/>
          <p:nvPr>
            <p:ph idx="1" type="body"/>
          </p:nvPr>
        </p:nvSpPr>
        <p:spPr>
          <a:xfrm>
            <a:off x="857250" y="1183619"/>
            <a:ext cx="7429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pt-BR"/>
              <a:t>Crítico para línguas com muitas variações na estrutura das palavras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pt-BR"/>
              <a:t>Ex: Swahili</a:t>
            </a:r>
            <a:endParaRPr/>
          </a:p>
        </p:txBody>
      </p:sp>
      <p:pic>
        <p:nvPicPr>
          <p:cNvPr id="264" name="Google Shape;26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5963" y="2274849"/>
            <a:ext cx="5512074" cy="27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"/>
          <p:cNvSpPr txBox="1"/>
          <p:nvPr>
            <p:ph type="title"/>
          </p:nvPr>
        </p:nvSpPr>
        <p:spPr>
          <a:xfrm>
            <a:off x="298675" y="415576"/>
            <a:ext cx="7429500" cy="10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3200"/>
              <a:buFont typeface="Arial"/>
              <a:buNone/>
            </a:pPr>
            <a:r>
              <a:rPr lang="pt-BR"/>
              <a:t>Subword Tokenization</a:t>
            </a:r>
            <a:endParaRPr/>
          </a:p>
        </p:txBody>
      </p:sp>
      <p:sp>
        <p:nvSpPr>
          <p:cNvPr id="270" name="Google Shape;270;p25"/>
          <p:cNvSpPr txBox="1"/>
          <p:nvPr>
            <p:ph idx="1" type="body"/>
          </p:nvPr>
        </p:nvSpPr>
        <p:spPr>
          <a:xfrm>
            <a:off x="857250" y="1507169"/>
            <a:ext cx="7429500" cy="1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Palavras raras são quebradas em substrings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Palavras frequentes são mantidas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Tamanho do vocabulário é um parâmetro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6"/>
          <p:cNvSpPr txBox="1"/>
          <p:nvPr>
            <p:ph type="title"/>
          </p:nvPr>
        </p:nvSpPr>
        <p:spPr>
          <a:xfrm>
            <a:off x="298675" y="415576"/>
            <a:ext cx="7429500" cy="10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3200"/>
              <a:buFont typeface="Arial"/>
              <a:buNone/>
            </a:pPr>
            <a:r>
              <a:rPr lang="pt-BR"/>
              <a:t>Byte-pair Encoding</a:t>
            </a:r>
            <a:endParaRPr/>
          </a:p>
        </p:txBody>
      </p:sp>
      <p:sp>
        <p:nvSpPr>
          <p:cNvPr id="276" name="Google Shape;276;p26"/>
          <p:cNvSpPr txBox="1"/>
          <p:nvPr>
            <p:ph idx="1" type="body"/>
          </p:nvPr>
        </p:nvSpPr>
        <p:spPr>
          <a:xfrm>
            <a:off x="857250" y="1507165"/>
            <a:ext cx="7429500" cy="30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Objetivo: representar o corpus com a menor quantidade de tokens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Algoritmo:</a:t>
            </a:r>
            <a:endParaRPr/>
          </a:p>
          <a:p>
            <a:pPr indent="-457200" lvl="0" marL="533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pt-BR"/>
              <a:t>Inicia o vocabulário com todos os caracteres e símbolo “fim de palavra”</a:t>
            </a:r>
            <a:endParaRPr/>
          </a:p>
          <a:p>
            <a:pPr indent="-457200" lvl="0" marL="533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pt-BR"/>
              <a:t>Une dois tokens com maior frequência</a:t>
            </a:r>
            <a:endParaRPr/>
          </a:p>
          <a:p>
            <a:pPr indent="-457200" lvl="0" marL="533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pt-BR"/>
              <a:t>Decrementa a frequência dos dois tokens</a:t>
            </a:r>
            <a:endParaRPr/>
          </a:p>
          <a:p>
            <a:pPr indent="-457200" lvl="0" marL="533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pt-BR"/>
              <a:t>Repetir até o vocabulário desejado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7"/>
          <p:cNvSpPr txBox="1"/>
          <p:nvPr>
            <p:ph type="title"/>
          </p:nvPr>
        </p:nvSpPr>
        <p:spPr>
          <a:xfrm>
            <a:off x="298675" y="415576"/>
            <a:ext cx="7429500" cy="10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3200"/>
              <a:buFont typeface="Arial"/>
              <a:buNone/>
            </a:pPr>
            <a:r>
              <a:rPr lang="pt-BR"/>
              <a:t>BPE: Palavras no Corpus</a:t>
            </a:r>
            <a:endParaRPr/>
          </a:p>
        </p:txBody>
      </p:sp>
      <p:pic>
        <p:nvPicPr>
          <p:cNvPr id="282" name="Google Shape;28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8788" y="1395314"/>
            <a:ext cx="5686425" cy="298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8"/>
          <p:cNvSpPr txBox="1"/>
          <p:nvPr>
            <p:ph type="title"/>
          </p:nvPr>
        </p:nvSpPr>
        <p:spPr>
          <a:xfrm>
            <a:off x="298675" y="415576"/>
            <a:ext cx="7429500" cy="10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3200"/>
              <a:buFont typeface="Arial"/>
              <a:buNone/>
            </a:pPr>
            <a:r>
              <a:rPr lang="pt-BR"/>
              <a:t>BPE: Caracteres no Corpus</a:t>
            </a:r>
            <a:endParaRPr/>
          </a:p>
        </p:txBody>
      </p:sp>
      <p:sp>
        <p:nvSpPr>
          <p:cNvPr id="288" name="Google Shape;288;p28"/>
          <p:cNvSpPr txBox="1"/>
          <p:nvPr>
            <p:ph idx="1" type="body"/>
          </p:nvPr>
        </p:nvSpPr>
        <p:spPr>
          <a:xfrm>
            <a:off x="857250" y="1507165"/>
            <a:ext cx="7429500" cy="30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5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289" name="Google Shape;28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4938" y="1165915"/>
            <a:ext cx="6276974" cy="3923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9"/>
          <p:cNvSpPr txBox="1"/>
          <p:nvPr>
            <p:ph type="title"/>
          </p:nvPr>
        </p:nvSpPr>
        <p:spPr>
          <a:xfrm>
            <a:off x="298675" y="415576"/>
            <a:ext cx="7429500" cy="10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3200"/>
              <a:buFont typeface="Arial"/>
              <a:buNone/>
            </a:pPr>
            <a:r>
              <a:rPr lang="pt-BR"/>
              <a:t>BPE: Merge</a:t>
            </a:r>
            <a:endParaRPr/>
          </a:p>
        </p:txBody>
      </p:sp>
      <p:pic>
        <p:nvPicPr>
          <p:cNvPr id="295" name="Google Shape;29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9525" y="1202825"/>
            <a:ext cx="5407775" cy="383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000" y="429250"/>
            <a:ext cx="3255099" cy="219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0"/>
          <p:cNvSpPr txBox="1"/>
          <p:nvPr>
            <p:ph type="title"/>
          </p:nvPr>
        </p:nvSpPr>
        <p:spPr>
          <a:xfrm>
            <a:off x="298675" y="415576"/>
            <a:ext cx="7429500" cy="10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3200"/>
              <a:buFont typeface="Arial"/>
              <a:buNone/>
            </a:pPr>
            <a:r>
              <a:rPr lang="pt-BR"/>
              <a:t>BPE</a:t>
            </a:r>
            <a:endParaRPr/>
          </a:p>
        </p:txBody>
      </p:sp>
      <p:pic>
        <p:nvPicPr>
          <p:cNvPr id="301" name="Google Shape;30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1625" y="1261356"/>
            <a:ext cx="6000751" cy="3750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1"/>
          <p:cNvSpPr txBox="1"/>
          <p:nvPr>
            <p:ph type="title"/>
          </p:nvPr>
        </p:nvSpPr>
        <p:spPr>
          <a:xfrm>
            <a:off x="298675" y="415576"/>
            <a:ext cx="7429500" cy="10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3200"/>
              <a:buFont typeface="Arial"/>
              <a:buNone/>
            </a:pPr>
            <a:r>
              <a:rPr lang="pt-BR"/>
              <a:t>Wordpiece</a:t>
            </a:r>
            <a:endParaRPr/>
          </a:p>
        </p:txBody>
      </p:sp>
      <p:sp>
        <p:nvSpPr>
          <p:cNvPr id="307" name="Google Shape;307;p31"/>
          <p:cNvSpPr txBox="1"/>
          <p:nvPr>
            <p:ph idx="1" type="body"/>
          </p:nvPr>
        </p:nvSpPr>
        <p:spPr>
          <a:xfrm>
            <a:off x="857250" y="1507165"/>
            <a:ext cx="7429500" cy="30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Similar ao BPE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Algoritmo:</a:t>
            </a:r>
            <a:endParaRPr/>
          </a:p>
          <a:p>
            <a:pPr indent="-457200" lvl="0" marL="533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AutoNum type="arabicPeriod"/>
            </a:pPr>
            <a:r>
              <a:rPr lang="pt-BR"/>
              <a:t>Inicia o vocabulário com todos os caracteres e o símbolo de "fim da palavra"</a:t>
            </a:r>
            <a:endParaRPr/>
          </a:p>
          <a:p>
            <a:pPr indent="-457200" lvl="0" marL="533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AutoNum type="arabicPeriod"/>
            </a:pPr>
            <a:r>
              <a:rPr lang="pt-BR"/>
              <a:t>Une os tokens com maior score</a:t>
            </a:r>
            <a:endParaRPr/>
          </a:p>
          <a:p>
            <a:pPr indent="-457200" lvl="0" marL="533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AutoNum type="arabicPeriod"/>
            </a:pPr>
            <a:r>
              <a:rPr lang="pt-BR"/>
              <a:t>Diminui a frequência dos dois tokens</a:t>
            </a:r>
            <a:endParaRPr/>
          </a:p>
          <a:p>
            <a:pPr indent="-457200" lvl="0" marL="533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AutoNum type="arabicPeriod"/>
            </a:pPr>
            <a:r>
              <a:rPr lang="pt-BR"/>
              <a:t>Repete até o vocabulário desejado (por exemplo, tamanho de vocabulário pré-definido)</a:t>
            </a:r>
            <a:endParaRPr/>
          </a:p>
        </p:txBody>
      </p:sp>
      <p:pic>
        <p:nvPicPr>
          <p:cNvPr id="308" name="Google Shape;30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8163" y="4278750"/>
            <a:ext cx="6026415" cy="4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1"/>
          <p:cNvSpPr txBox="1"/>
          <p:nvPr/>
        </p:nvSpPr>
        <p:spPr>
          <a:xfrm>
            <a:off x="1860000" y="4594650"/>
            <a:ext cx="542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probabilidade maior de aparecer junto do que separado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2"/>
          <p:cNvSpPr txBox="1"/>
          <p:nvPr>
            <p:ph type="title"/>
          </p:nvPr>
        </p:nvSpPr>
        <p:spPr>
          <a:xfrm>
            <a:off x="298675" y="415576"/>
            <a:ext cx="7429500" cy="10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3200"/>
              <a:buFont typeface="Arial"/>
              <a:buNone/>
            </a:pPr>
            <a:r>
              <a:rPr lang="pt-BR"/>
              <a:t>Wordpiece</a:t>
            </a:r>
            <a:endParaRPr/>
          </a:p>
        </p:txBody>
      </p:sp>
      <p:sp>
        <p:nvSpPr>
          <p:cNvPr id="315" name="Google Shape;315;p32"/>
          <p:cNvSpPr txBox="1"/>
          <p:nvPr>
            <p:ph idx="1" type="body"/>
          </p:nvPr>
        </p:nvSpPr>
        <p:spPr>
          <a:xfrm>
            <a:off x="857250" y="1507165"/>
            <a:ext cx="7429500" cy="30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graphicFrame>
        <p:nvGraphicFramePr>
          <p:cNvPr id="316" name="Google Shape;316;p32"/>
          <p:cNvGraphicFramePr/>
          <p:nvPr/>
        </p:nvGraphicFramePr>
        <p:xfrm>
          <a:off x="2504400" y="1444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{C8E707AD-9FD1-45AC-A059-E957D0B5E527}</a:tableStyleId>
              </a:tblPr>
              <a:tblGrid>
                <a:gridCol w="1387725"/>
                <a:gridCol w="2515250"/>
              </a:tblGrid>
              <a:tr h="20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rgbClr val="FFFFFF"/>
                          </a:solidFill>
                        </a:rPr>
                        <a:t>Word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91425" marL="91425">
                    <a:solidFill>
                      <a:srgbClr val="134F5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400" u="none" cap="none" strike="noStrike">
                          <a:solidFill>
                            <a:srgbClr val="FFFFFF"/>
                          </a:solidFill>
                        </a:rPr>
                        <a:t>Token(s)</a:t>
                      </a:r>
                      <a:endParaRPr b="1"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91425" marL="91425">
                    <a:solidFill>
                      <a:srgbClr val="134F5C"/>
                    </a:solidFill>
                  </a:tcPr>
                </a:tc>
              </a:tr>
              <a:tr h="21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/>
                        <a:t>surf</a:t>
                      </a:r>
                      <a:endParaRPr sz="1100" u="none" cap="none" strike="noStrike"/>
                    </a:p>
                  </a:txBody>
                  <a:tcPr marT="68575" marB="6857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/>
                        <a:t>['surf']</a:t>
                      </a:r>
                      <a:endParaRPr sz="1100" u="none" cap="none" strike="noStrike"/>
                    </a:p>
                  </a:txBody>
                  <a:tcPr marT="68575" marB="68575" marR="91425" marL="91425"/>
                </a:tc>
              </a:tr>
              <a:tr h="21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/>
                        <a:t>surfing</a:t>
                      </a:r>
                      <a:endParaRPr sz="1100" u="none" cap="none" strike="noStrike"/>
                    </a:p>
                  </a:txBody>
                  <a:tcPr marT="68575" marB="6857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/>
                        <a:t>['surf', '##ing']</a:t>
                      </a:r>
                      <a:endParaRPr sz="1100" u="none" cap="none" strike="noStrike"/>
                    </a:p>
                  </a:txBody>
                  <a:tcPr marT="68575" marB="68575" marR="91425" marL="91425"/>
                </a:tc>
              </a:tr>
              <a:tr h="330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/>
                        <a:t>surfboarding</a:t>
                      </a:r>
                      <a:endParaRPr sz="1100" u="none" cap="none" strike="noStrike"/>
                    </a:p>
                  </a:txBody>
                  <a:tcPr marT="68575" marB="6857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/>
                        <a:t>['surf', '##board', '##ing']</a:t>
                      </a:r>
                      <a:endParaRPr sz="1100" u="none" cap="none" strike="noStrike"/>
                    </a:p>
                  </a:txBody>
                  <a:tcPr marT="68575" marB="68575" marR="91425" marL="91425"/>
                </a:tc>
              </a:tr>
              <a:tr h="21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/>
                        <a:t>surfboard</a:t>
                      </a:r>
                      <a:endParaRPr sz="1100" u="none" cap="none" strike="noStrike"/>
                    </a:p>
                  </a:txBody>
                  <a:tcPr marT="68575" marB="6857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/>
                        <a:t>['surf', '##board']</a:t>
                      </a:r>
                      <a:endParaRPr sz="1100" u="none" cap="none" strike="noStrike"/>
                    </a:p>
                  </a:txBody>
                  <a:tcPr marT="68575" marB="68575" marR="91425" marL="91425"/>
                </a:tc>
              </a:tr>
              <a:tr h="330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/>
                        <a:t>snowboard</a:t>
                      </a:r>
                      <a:endParaRPr sz="1100" u="none" cap="none" strike="noStrike"/>
                    </a:p>
                  </a:txBody>
                  <a:tcPr marT="68575" marB="6857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/>
                        <a:t>['snow', '##board']</a:t>
                      </a:r>
                      <a:endParaRPr sz="1100" u="none" cap="none" strike="noStrike"/>
                    </a:p>
                  </a:txBody>
                  <a:tcPr marT="68575" marB="68575" marR="91425" marL="91425"/>
                </a:tc>
              </a:tr>
              <a:tr h="330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/>
                        <a:t>snowboarding</a:t>
                      </a:r>
                      <a:endParaRPr sz="1100" u="none" cap="none" strike="noStrike"/>
                    </a:p>
                  </a:txBody>
                  <a:tcPr marT="68575" marB="6857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/>
                        <a:t>['snow', '##board', '##ing']</a:t>
                      </a:r>
                      <a:endParaRPr sz="1100" u="none" cap="none" strike="noStrike"/>
                    </a:p>
                  </a:txBody>
                  <a:tcPr marT="68575" marB="68575" marR="91425" marL="91425"/>
                </a:tc>
              </a:tr>
              <a:tr h="21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/>
                        <a:t>snow</a:t>
                      </a:r>
                      <a:endParaRPr sz="1100" u="none" cap="none" strike="noStrike"/>
                    </a:p>
                  </a:txBody>
                  <a:tcPr marT="68575" marB="6857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/>
                        <a:t>['snow']</a:t>
                      </a:r>
                      <a:endParaRPr sz="1100" u="none" cap="none" strike="noStrike"/>
                    </a:p>
                  </a:txBody>
                  <a:tcPr marT="68575" marB="68575" marR="91425" marL="91425"/>
                </a:tc>
              </a:tr>
              <a:tr h="21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/>
                        <a:t>snowing</a:t>
                      </a:r>
                      <a:endParaRPr sz="1100" u="none" cap="none" strike="noStrike"/>
                    </a:p>
                  </a:txBody>
                  <a:tcPr marT="68575" marB="6857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/>
                        <a:t>['snow', '##ing']</a:t>
                      </a:r>
                      <a:endParaRPr sz="1100" u="none" cap="none" strike="noStrike"/>
                    </a:p>
                  </a:txBody>
                  <a:tcPr marT="68575" marB="6857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pt-BR"/>
              <a:t>Transformers</a:t>
            </a:r>
            <a:endParaRPr/>
          </a:p>
        </p:txBody>
      </p:sp>
      <p:pic>
        <p:nvPicPr>
          <p:cNvPr id="322" name="Google Shape;32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6088" y="939500"/>
            <a:ext cx="3011827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3"/>
          <p:cNvSpPr txBox="1"/>
          <p:nvPr/>
        </p:nvSpPr>
        <p:spPr>
          <a:xfrm>
            <a:off x="488925" y="4048325"/>
            <a:ext cx="2259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Representação das palavras na camada de entrada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4" name="Google Shape;324;p33"/>
          <p:cNvCxnSpPr>
            <a:stCxn id="323" idx="3"/>
          </p:cNvCxnSpPr>
          <p:nvPr/>
        </p:nvCxnSpPr>
        <p:spPr>
          <a:xfrm flipH="1" rot="10800000">
            <a:off x="2747925" y="4195025"/>
            <a:ext cx="967800" cy="1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25" name="Google Shape;325;p33"/>
          <p:cNvSpPr txBox="1"/>
          <p:nvPr/>
        </p:nvSpPr>
        <p:spPr>
          <a:xfrm>
            <a:off x="259975" y="3447775"/>
            <a:ext cx="2259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Codificação de Posicionamento das palavras</a:t>
            </a:r>
            <a:endParaRPr b="0" i="0" sz="11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6" name="Google Shape;326;p33"/>
          <p:cNvCxnSpPr>
            <a:stCxn id="325" idx="3"/>
          </p:cNvCxnSpPr>
          <p:nvPr/>
        </p:nvCxnSpPr>
        <p:spPr>
          <a:xfrm>
            <a:off x="2518975" y="3709375"/>
            <a:ext cx="717600" cy="1629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27" name="Google Shape;327;p33"/>
          <p:cNvSpPr txBox="1"/>
          <p:nvPr/>
        </p:nvSpPr>
        <p:spPr>
          <a:xfrm>
            <a:off x="4654500" y="4804800"/>
            <a:ext cx="417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Fonte: https://arxiv.org/pdf/1706.03762.pdf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pt-BR"/>
              <a:t>Positional Encoding</a:t>
            </a:r>
            <a:endParaRPr/>
          </a:p>
        </p:txBody>
      </p:sp>
      <p:sp>
        <p:nvSpPr>
          <p:cNvPr id="333" name="Google Shape;333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Tokens são processados pelo Transformer de forma não ordenada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Positional Encoding introduz ordem aos tokens que são manipulados pelo Transformer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Assim, o modelo aprende representações diferentes para uma palavra dependendo da sua posição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5"/>
          <p:cNvSpPr txBox="1"/>
          <p:nvPr>
            <p:ph type="title"/>
          </p:nvPr>
        </p:nvSpPr>
        <p:spPr>
          <a:xfrm>
            <a:off x="298675" y="415576"/>
            <a:ext cx="7429500" cy="10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3200"/>
              <a:buFont typeface="Arial"/>
              <a:buNone/>
            </a:pPr>
            <a:r>
              <a:rPr lang="pt-BR"/>
              <a:t>Positional Encoding</a:t>
            </a:r>
            <a:endParaRPr/>
          </a:p>
        </p:txBody>
      </p:sp>
      <p:pic>
        <p:nvPicPr>
          <p:cNvPr id="339" name="Google Shape;33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1083" y="1209678"/>
            <a:ext cx="5801834" cy="196935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5"/>
          <p:cNvSpPr txBox="1"/>
          <p:nvPr/>
        </p:nvSpPr>
        <p:spPr>
          <a:xfrm>
            <a:off x="2553900" y="4715563"/>
            <a:ext cx="403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https://jalammar.github.io/illustrated-transformer/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5538" y="3252596"/>
            <a:ext cx="5452924" cy="1428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6"/>
          <p:cNvSpPr txBox="1"/>
          <p:nvPr>
            <p:ph type="title"/>
          </p:nvPr>
        </p:nvSpPr>
        <p:spPr>
          <a:xfrm>
            <a:off x="298675" y="415576"/>
            <a:ext cx="7429500" cy="10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3200"/>
              <a:buFont typeface="Arial"/>
              <a:buNone/>
            </a:pPr>
            <a:r>
              <a:rPr lang="pt-BR"/>
              <a:t>Cálculo do Posicional (Sinusoidal)</a:t>
            </a:r>
            <a:endParaRPr/>
          </a:p>
        </p:txBody>
      </p:sp>
      <p:pic>
        <p:nvPicPr>
          <p:cNvPr id="347" name="Google Shape;34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817" y="1471960"/>
            <a:ext cx="5648333" cy="3366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0402" y="1845063"/>
            <a:ext cx="3099575" cy="8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6"/>
          <p:cNvSpPr txBox="1"/>
          <p:nvPr/>
        </p:nvSpPr>
        <p:spPr>
          <a:xfrm>
            <a:off x="6113425" y="2745438"/>
            <a:ext cx="276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pos: posição do token na frase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6"/>
          <p:cNvSpPr txBox="1"/>
          <p:nvPr/>
        </p:nvSpPr>
        <p:spPr>
          <a:xfrm>
            <a:off x="6352318" y="2990641"/>
            <a:ext cx="229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i: dimensão no embedding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pt-BR"/>
              <a:t>Transformers</a:t>
            </a:r>
            <a:endParaRPr/>
          </a:p>
        </p:txBody>
      </p:sp>
      <p:sp>
        <p:nvSpPr>
          <p:cNvPr id="356" name="Google Shape;356;p37"/>
          <p:cNvSpPr txBox="1"/>
          <p:nvPr/>
        </p:nvSpPr>
        <p:spPr>
          <a:xfrm>
            <a:off x="3267525" y="4760475"/>
            <a:ext cx="281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Fonte: https://arxiv.org/pdf/1706.03762.pdf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" name="Google Shape;35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6088" y="939500"/>
            <a:ext cx="3011827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7"/>
          <p:cNvSpPr txBox="1"/>
          <p:nvPr/>
        </p:nvSpPr>
        <p:spPr>
          <a:xfrm>
            <a:off x="488925" y="4048325"/>
            <a:ext cx="2259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Representação das palavras na camada de entrada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9" name="Google Shape;359;p37"/>
          <p:cNvCxnSpPr>
            <a:stCxn id="358" idx="3"/>
          </p:cNvCxnSpPr>
          <p:nvPr/>
        </p:nvCxnSpPr>
        <p:spPr>
          <a:xfrm flipH="1" rot="10800000">
            <a:off x="2747925" y="4195025"/>
            <a:ext cx="967800" cy="114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60" name="Google Shape;360;p37"/>
          <p:cNvSpPr txBox="1"/>
          <p:nvPr/>
        </p:nvSpPr>
        <p:spPr>
          <a:xfrm>
            <a:off x="259975" y="3447775"/>
            <a:ext cx="2259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Codificação de Posicionamento das palavras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1" name="Google Shape;361;p37"/>
          <p:cNvCxnSpPr>
            <a:stCxn id="360" idx="3"/>
          </p:cNvCxnSpPr>
          <p:nvPr/>
        </p:nvCxnSpPr>
        <p:spPr>
          <a:xfrm>
            <a:off x="2518975" y="3709375"/>
            <a:ext cx="717600" cy="162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62" name="Google Shape;362;p37"/>
          <p:cNvSpPr txBox="1"/>
          <p:nvPr/>
        </p:nvSpPr>
        <p:spPr>
          <a:xfrm>
            <a:off x="488925" y="2924575"/>
            <a:ext cx="2259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Mecanismo de Atenção</a:t>
            </a:r>
            <a:endParaRPr b="0" i="0" sz="11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3" name="Google Shape;363;p37"/>
          <p:cNvCxnSpPr>
            <a:stCxn id="362" idx="3"/>
          </p:cNvCxnSpPr>
          <p:nvPr/>
        </p:nvCxnSpPr>
        <p:spPr>
          <a:xfrm>
            <a:off x="2747925" y="3101575"/>
            <a:ext cx="1065600" cy="2721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8"/>
          <p:cNvSpPr txBox="1"/>
          <p:nvPr>
            <p:ph type="title"/>
          </p:nvPr>
        </p:nvSpPr>
        <p:spPr>
          <a:xfrm>
            <a:off x="298675" y="415576"/>
            <a:ext cx="7429500" cy="10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3200"/>
              <a:buFont typeface="Arial"/>
              <a:buNone/>
            </a:pPr>
            <a:r>
              <a:rPr lang="pt-BR"/>
              <a:t>Contextual Representations</a:t>
            </a:r>
            <a:endParaRPr/>
          </a:p>
        </p:txBody>
      </p:sp>
      <p:sp>
        <p:nvSpPr>
          <p:cNvPr id="369" name="Google Shape;369;p38"/>
          <p:cNvSpPr txBox="1"/>
          <p:nvPr>
            <p:ph idx="1" type="body"/>
          </p:nvPr>
        </p:nvSpPr>
        <p:spPr>
          <a:xfrm>
            <a:off x="857250" y="1507165"/>
            <a:ext cx="7429500" cy="30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pt-BR"/>
              <a:t>Limitação de word embeddings: mesma representação para significados diferentes</a:t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pt-BR"/>
              <a:t>Solução: aprender representações contextuais</a:t>
            </a:r>
            <a:endParaRPr/>
          </a:p>
        </p:txBody>
      </p:sp>
      <p:pic>
        <p:nvPicPr>
          <p:cNvPr id="370" name="Google Shape;37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1649" y="2318787"/>
            <a:ext cx="4974680" cy="79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9445" y="3712520"/>
            <a:ext cx="5327975" cy="925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pt-BR"/>
              <a:t>Self-Attention</a:t>
            </a:r>
            <a:endParaRPr/>
          </a:p>
        </p:txBody>
      </p:sp>
      <p:sp>
        <p:nvSpPr>
          <p:cNvPr id="377" name="Google Shape;377;p39"/>
          <p:cNvSpPr txBox="1"/>
          <p:nvPr/>
        </p:nvSpPr>
        <p:spPr>
          <a:xfrm>
            <a:off x="1385100" y="1302875"/>
            <a:ext cx="6113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“é um mecanismo de atenção que relaciona diferentes posições de uma única sequência para computar uma representação da sequência.”</a:t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Ashish Vaswani et al., Google Brain.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000" y="429250"/>
            <a:ext cx="3255099" cy="219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9750" y="2916600"/>
            <a:ext cx="2673126" cy="179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pt-BR"/>
              <a:t>Self-Attention</a:t>
            </a:r>
            <a:endParaRPr/>
          </a:p>
        </p:txBody>
      </p:sp>
      <p:sp>
        <p:nvSpPr>
          <p:cNvPr id="383" name="Google Shape;383;p40"/>
          <p:cNvSpPr txBox="1"/>
          <p:nvPr/>
        </p:nvSpPr>
        <p:spPr>
          <a:xfrm>
            <a:off x="311700" y="1378775"/>
            <a:ext cx="2230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“The animal didn't cross the street because </a:t>
            </a:r>
            <a:r>
              <a:rPr b="1" i="0" lang="pt-BR" sz="14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it</a:t>
            </a: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was too tired”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4" name="Google Shape;38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6550" y="859225"/>
            <a:ext cx="3906203" cy="369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1"/>
          <p:cNvSpPr txBox="1"/>
          <p:nvPr>
            <p:ph type="title"/>
          </p:nvPr>
        </p:nvSpPr>
        <p:spPr>
          <a:xfrm>
            <a:off x="298675" y="415576"/>
            <a:ext cx="7429500" cy="10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3200"/>
              <a:buFont typeface="Arial"/>
              <a:buNone/>
            </a:pPr>
            <a:r>
              <a:rPr lang="pt-BR"/>
              <a:t>Exemplo de Self-Attention</a:t>
            </a:r>
            <a:endParaRPr/>
          </a:p>
        </p:txBody>
      </p:sp>
      <p:pic>
        <p:nvPicPr>
          <p:cNvPr id="390" name="Google Shape;39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1279550"/>
            <a:ext cx="6858001" cy="3543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2"/>
          <p:cNvSpPr txBox="1"/>
          <p:nvPr>
            <p:ph type="title"/>
          </p:nvPr>
        </p:nvSpPr>
        <p:spPr>
          <a:xfrm>
            <a:off x="298675" y="415576"/>
            <a:ext cx="7429500" cy="10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3200"/>
              <a:buFont typeface="Arial"/>
              <a:buNone/>
            </a:pPr>
            <a:r>
              <a:rPr lang="pt-BR"/>
              <a:t>Self-Attention</a:t>
            </a:r>
            <a:endParaRPr/>
          </a:p>
        </p:txBody>
      </p:sp>
      <p:sp>
        <p:nvSpPr>
          <p:cNvPr id="396" name="Google Shape;396;p42"/>
          <p:cNvSpPr txBox="1"/>
          <p:nvPr>
            <p:ph idx="1" type="body"/>
          </p:nvPr>
        </p:nvSpPr>
        <p:spPr>
          <a:xfrm>
            <a:off x="857250" y="1507175"/>
            <a:ext cx="3708000" cy="30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Decompõe embedding da palavra em 3: Query, Key e Value</a:t>
            </a:r>
            <a:endParaRPr/>
          </a:p>
        </p:txBody>
      </p:sp>
      <p:sp>
        <p:nvSpPr>
          <p:cNvPr id="397" name="Google Shape;397;p42"/>
          <p:cNvSpPr txBox="1"/>
          <p:nvPr/>
        </p:nvSpPr>
        <p:spPr>
          <a:xfrm>
            <a:off x="4611399" y="4785125"/>
            <a:ext cx="3594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Fonte: https://jalammar.github.io/illustrated-transformer/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" name="Google Shape;39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5272" y="895956"/>
            <a:ext cx="3434046" cy="3889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pt-BR"/>
              <a:t>Self-Attention</a:t>
            </a:r>
            <a:endParaRPr/>
          </a:p>
        </p:txBody>
      </p:sp>
      <p:pic>
        <p:nvPicPr>
          <p:cNvPr id="404" name="Google Shape;40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017725"/>
            <a:ext cx="3511699" cy="75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12326" y="789550"/>
            <a:ext cx="4348875" cy="413307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3"/>
          <p:cNvSpPr txBox="1"/>
          <p:nvPr/>
        </p:nvSpPr>
        <p:spPr>
          <a:xfrm>
            <a:off x="4312325" y="389350"/>
            <a:ext cx="434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Calculando a autoatenção de “Thinking”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43"/>
          <p:cNvSpPr txBox="1"/>
          <p:nvPr/>
        </p:nvSpPr>
        <p:spPr>
          <a:xfrm>
            <a:off x="311700" y="4835700"/>
            <a:ext cx="5236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Fonte: https://jalammar.github.io/illustrated-transformer/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pt-BR"/>
              <a:t>Self-Attention</a:t>
            </a:r>
            <a:endParaRPr/>
          </a:p>
        </p:txBody>
      </p:sp>
      <p:pic>
        <p:nvPicPr>
          <p:cNvPr id="413" name="Google Shape;41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017725"/>
            <a:ext cx="3511699" cy="75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12326" y="789550"/>
            <a:ext cx="4348875" cy="413307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4"/>
          <p:cNvSpPr txBox="1"/>
          <p:nvPr/>
        </p:nvSpPr>
        <p:spPr>
          <a:xfrm>
            <a:off x="4312325" y="389350"/>
            <a:ext cx="434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Calculando a autoatenção de “Thinking”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44"/>
          <p:cNvSpPr/>
          <p:nvPr/>
        </p:nvSpPr>
        <p:spPr>
          <a:xfrm>
            <a:off x="4419900" y="1232100"/>
            <a:ext cx="2405400" cy="3129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7" name="Google Shape;417;p44"/>
          <p:cNvPicPr preferRelativeResize="0"/>
          <p:nvPr/>
        </p:nvPicPr>
        <p:blipFill rotWithShape="1">
          <a:blip r:embed="rId5">
            <a:alphaModFix/>
          </a:blip>
          <a:srcRect b="0" l="71228" r="0" t="15131"/>
          <a:stretch/>
        </p:blipFill>
        <p:spPr>
          <a:xfrm>
            <a:off x="1759175" y="2014400"/>
            <a:ext cx="1457708" cy="2712676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4"/>
          <p:cNvSpPr txBox="1"/>
          <p:nvPr/>
        </p:nvSpPr>
        <p:spPr>
          <a:xfrm>
            <a:off x="751850" y="2855025"/>
            <a:ext cx="929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Matrizes de peso aprendidas durante o treino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44"/>
          <p:cNvSpPr/>
          <p:nvPr/>
        </p:nvSpPr>
        <p:spPr>
          <a:xfrm>
            <a:off x="1887250" y="2196125"/>
            <a:ext cx="1554600" cy="7536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0" name="Google Shape;420;p44"/>
          <p:cNvCxnSpPr>
            <a:endCxn id="419" idx="0"/>
          </p:cNvCxnSpPr>
          <p:nvPr/>
        </p:nvCxnSpPr>
        <p:spPr>
          <a:xfrm flipH="1">
            <a:off x="2664550" y="1388525"/>
            <a:ext cx="1755300" cy="80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1" name="Google Shape;421;p44"/>
          <p:cNvSpPr txBox="1"/>
          <p:nvPr/>
        </p:nvSpPr>
        <p:spPr>
          <a:xfrm>
            <a:off x="3613100" y="1546025"/>
            <a:ext cx="30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×</a:t>
            </a:r>
            <a:endParaRPr b="1" i="0" sz="20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44"/>
          <p:cNvSpPr/>
          <p:nvPr/>
        </p:nvSpPr>
        <p:spPr>
          <a:xfrm>
            <a:off x="4419900" y="1613100"/>
            <a:ext cx="2405400" cy="3129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3" name="Google Shape;423;p44"/>
          <p:cNvCxnSpPr>
            <a:stCxn id="421" idx="3"/>
            <a:endCxn id="422" idx="1"/>
          </p:cNvCxnSpPr>
          <p:nvPr/>
        </p:nvCxnSpPr>
        <p:spPr>
          <a:xfrm flipH="1" rot="10800000">
            <a:off x="3916100" y="1769525"/>
            <a:ext cx="503700" cy="2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24" name="Google Shape;424;p44"/>
          <p:cNvSpPr txBox="1"/>
          <p:nvPr/>
        </p:nvSpPr>
        <p:spPr>
          <a:xfrm>
            <a:off x="311700" y="4835700"/>
            <a:ext cx="5236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Fonte: https://jalammar.github.io/illustrated-transformer/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pt-BR"/>
              <a:t>Self-Attention</a:t>
            </a:r>
            <a:endParaRPr/>
          </a:p>
        </p:txBody>
      </p:sp>
      <p:pic>
        <p:nvPicPr>
          <p:cNvPr id="430" name="Google Shape;43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017725"/>
            <a:ext cx="3511699" cy="75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12326" y="789550"/>
            <a:ext cx="4348875" cy="4133074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5"/>
          <p:cNvSpPr txBox="1"/>
          <p:nvPr/>
        </p:nvSpPr>
        <p:spPr>
          <a:xfrm>
            <a:off x="4312325" y="389350"/>
            <a:ext cx="434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Calculando a autoatenção de “Thinking”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45"/>
          <p:cNvSpPr/>
          <p:nvPr/>
        </p:nvSpPr>
        <p:spPr>
          <a:xfrm>
            <a:off x="4419900" y="1232100"/>
            <a:ext cx="2405400" cy="3129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4" name="Google Shape;434;p45"/>
          <p:cNvPicPr preferRelativeResize="0"/>
          <p:nvPr/>
        </p:nvPicPr>
        <p:blipFill rotWithShape="1">
          <a:blip r:embed="rId5">
            <a:alphaModFix/>
          </a:blip>
          <a:srcRect b="0" l="71228" r="0" t="15131"/>
          <a:stretch/>
        </p:blipFill>
        <p:spPr>
          <a:xfrm>
            <a:off x="1759175" y="2014400"/>
            <a:ext cx="1457708" cy="2712676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5"/>
          <p:cNvSpPr txBox="1"/>
          <p:nvPr/>
        </p:nvSpPr>
        <p:spPr>
          <a:xfrm>
            <a:off x="751850" y="2855025"/>
            <a:ext cx="929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Matrizes de peso aprendidas durante o treino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45"/>
          <p:cNvSpPr/>
          <p:nvPr/>
        </p:nvSpPr>
        <p:spPr>
          <a:xfrm>
            <a:off x="1848150" y="3066425"/>
            <a:ext cx="1554600" cy="7536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7" name="Google Shape;437;p45"/>
          <p:cNvCxnSpPr>
            <a:stCxn id="433" idx="1"/>
            <a:endCxn id="436" idx="0"/>
          </p:cNvCxnSpPr>
          <p:nvPr/>
        </p:nvCxnSpPr>
        <p:spPr>
          <a:xfrm flipH="1">
            <a:off x="2625300" y="1388550"/>
            <a:ext cx="1794600" cy="167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8" name="Google Shape;438;p45"/>
          <p:cNvSpPr txBox="1"/>
          <p:nvPr/>
        </p:nvSpPr>
        <p:spPr>
          <a:xfrm>
            <a:off x="3414988" y="2103725"/>
            <a:ext cx="30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×</a:t>
            </a:r>
            <a:endParaRPr b="1" i="0" sz="20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45"/>
          <p:cNvSpPr/>
          <p:nvPr/>
        </p:nvSpPr>
        <p:spPr>
          <a:xfrm>
            <a:off x="4419900" y="1947225"/>
            <a:ext cx="2405400" cy="3129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0" name="Google Shape;440;p45"/>
          <p:cNvCxnSpPr>
            <a:stCxn id="438" idx="3"/>
            <a:endCxn id="439" idx="1"/>
          </p:cNvCxnSpPr>
          <p:nvPr/>
        </p:nvCxnSpPr>
        <p:spPr>
          <a:xfrm flipH="1" rot="10800000">
            <a:off x="3717988" y="2103725"/>
            <a:ext cx="702000" cy="24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1" name="Google Shape;441;p45"/>
          <p:cNvSpPr txBox="1"/>
          <p:nvPr/>
        </p:nvSpPr>
        <p:spPr>
          <a:xfrm>
            <a:off x="311700" y="4835700"/>
            <a:ext cx="5236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Fonte: https://jalammar.github.io/illustrated-transformer/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pt-BR"/>
              <a:t>Self-Attention</a:t>
            </a:r>
            <a:endParaRPr/>
          </a:p>
        </p:txBody>
      </p:sp>
      <p:pic>
        <p:nvPicPr>
          <p:cNvPr id="447" name="Google Shape;44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017725"/>
            <a:ext cx="3511699" cy="75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12326" y="789550"/>
            <a:ext cx="4348875" cy="4133074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6"/>
          <p:cNvSpPr txBox="1"/>
          <p:nvPr/>
        </p:nvSpPr>
        <p:spPr>
          <a:xfrm>
            <a:off x="4312325" y="389350"/>
            <a:ext cx="434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Calculando a autoatenção de “Thinking”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46"/>
          <p:cNvSpPr/>
          <p:nvPr/>
        </p:nvSpPr>
        <p:spPr>
          <a:xfrm>
            <a:off x="4419900" y="1232100"/>
            <a:ext cx="2405400" cy="3129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1" name="Google Shape;451;p46"/>
          <p:cNvPicPr preferRelativeResize="0"/>
          <p:nvPr/>
        </p:nvPicPr>
        <p:blipFill rotWithShape="1">
          <a:blip r:embed="rId5">
            <a:alphaModFix/>
          </a:blip>
          <a:srcRect b="0" l="71228" r="0" t="15131"/>
          <a:stretch/>
        </p:blipFill>
        <p:spPr>
          <a:xfrm>
            <a:off x="1759175" y="2014400"/>
            <a:ext cx="1457708" cy="2712676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6"/>
          <p:cNvSpPr txBox="1"/>
          <p:nvPr/>
        </p:nvSpPr>
        <p:spPr>
          <a:xfrm>
            <a:off x="751850" y="2855025"/>
            <a:ext cx="929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Matrizes de peso aprendidas durante o treino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46"/>
          <p:cNvSpPr/>
          <p:nvPr/>
        </p:nvSpPr>
        <p:spPr>
          <a:xfrm>
            <a:off x="1799250" y="3926925"/>
            <a:ext cx="1554600" cy="7536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4" name="Google Shape;454;p46"/>
          <p:cNvCxnSpPr>
            <a:stCxn id="450" idx="1"/>
            <a:endCxn id="453" idx="0"/>
          </p:cNvCxnSpPr>
          <p:nvPr/>
        </p:nvCxnSpPr>
        <p:spPr>
          <a:xfrm flipH="1">
            <a:off x="2576400" y="1388550"/>
            <a:ext cx="1843500" cy="253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5" name="Google Shape;455;p46"/>
          <p:cNvSpPr txBox="1"/>
          <p:nvPr/>
        </p:nvSpPr>
        <p:spPr>
          <a:xfrm>
            <a:off x="3520388" y="2325450"/>
            <a:ext cx="30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×</a:t>
            </a:r>
            <a:endParaRPr b="1" i="0" sz="20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46"/>
          <p:cNvSpPr/>
          <p:nvPr/>
        </p:nvSpPr>
        <p:spPr>
          <a:xfrm>
            <a:off x="4419900" y="2283425"/>
            <a:ext cx="2405400" cy="3129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7" name="Google Shape;457;p46"/>
          <p:cNvCxnSpPr>
            <a:stCxn id="455" idx="3"/>
            <a:endCxn id="456" idx="1"/>
          </p:cNvCxnSpPr>
          <p:nvPr/>
        </p:nvCxnSpPr>
        <p:spPr>
          <a:xfrm flipH="1" rot="10800000">
            <a:off x="3823388" y="2439750"/>
            <a:ext cx="596400" cy="13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58" name="Google Shape;458;p46"/>
          <p:cNvSpPr txBox="1"/>
          <p:nvPr/>
        </p:nvSpPr>
        <p:spPr>
          <a:xfrm>
            <a:off x="311700" y="4835700"/>
            <a:ext cx="5236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Fonte: https://jalammar.github.io/illustrated-transformer/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pt-BR"/>
              <a:t>Self-Attention</a:t>
            </a:r>
            <a:endParaRPr/>
          </a:p>
        </p:txBody>
      </p:sp>
      <p:pic>
        <p:nvPicPr>
          <p:cNvPr id="464" name="Google Shape;46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017725"/>
            <a:ext cx="3511699" cy="75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12326" y="789550"/>
            <a:ext cx="4348875" cy="4133074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7"/>
          <p:cNvSpPr txBox="1"/>
          <p:nvPr/>
        </p:nvSpPr>
        <p:spPr>
          <a:xfrm>
            <a:off x="4312325" y="389350"/>
            <a:ext cx="434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Calculando a autoatenção de “Thinking”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47"/>
          <p:cNvSpPr/>
          <p:nvPr/>
        </p:nvSpPr>
        <p:spPr>
          <a:xfrm>
            <a:off x="2777100" y="1114750"/>
            <a:ext cx="606300" cy="2640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47"/>
          <p:cNvSpPr/>
          <p:nvPr/>
        </p:nvSpPr>
        <p:spPr>
          <a:xfrm>
            <a:off x="4415825" y="2599075"/>
            <a:ext cx="4052400" cy="4002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9" name="Google Shape;469;p47"/>
          <p:cNvCxnSpPr>
            <a:stCxn id="467" idx="0"/>
            <a:endCxn id="468" idx="1"/>
          </p:cNvCxnSpPr>
          <p:nvPr/>
        </p:nvCxnSpPr>
        <p:spPr>
          <a:xfrm flipH="1" rot="-5400000">
            <a:off x="2905800" y="1289200"/>
            <a:ext cx="1684500" cy="1335600"/>
          </a:xfrm>
          <a:prstGeom prst="curvedConnector4">
            <a:avLst>
              <a:gd fmla="val -14136" name="adj1"/>
              <a:gd fmla="val 61348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70" name="Google Shape;470;p47"/>
          <p:cNvSpPr txBox="1"/>
          <p:nvPr/>
        </p:nvSpPr>
        <p:spPr>
          <a:xfrm>
            <a:off x="440025" y="2356625"/>
            <a:ext cx="3070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Determina a quantidade de atenção que deve ser dada a outras palavras da sentença enquanto codifica a palavra atual (“Thinking”)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47"/>
          <p:cNvSpPr txBox="1"/>
          <p:nvPr/>
        </p:nvSpPr>
        <p:spPr>
          <a:xfrm>
            <a:off x="311700" y="4835700"/>
            <a:ext cx="5236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Fonte: https://jalammar.github.io/illustrated-transformer/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pt-BR"/>
              <a:t>Self-Attention</a:t>
            </a:r>
            <a:endParaRPr/>
          </a:p>
        </p:txBody>
      </p:sp>
      <p:pic>
        <p:nvPicPr>
          <p:cNvPr id="477" name="Google Shape;47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017725"/>
            <a:ext cx="3511699" cy="75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12326" y="789550"/>
            <a:ext cx="4348875" cy="4133074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48"/>
          <p:cNvSpPr txBox="1"/>
          <p:nvPr/>
        </p:nvSpPr>
        <p:spPr>
          <a:xfrm>
            <a:off x="4312325" y="389350"/>
            <a:ext cx="434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Calculando a autoatenção de “Thinking”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48"/>
          <p:cNvSpPr/>
          <p:nvPr/>
        </p:nvSpPr>
        <p:spPr>
          <a:xfrm>
            <a:off x="2786900" y="1017725"/>
            <a:ext cx="606300" cy="7341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48"/>
          <p:cNvSpPr/>
          <p:nvPr/>
        </p:nvSpPr>
        <p:spPr>
          <a:xfrm>
            <a:off x="4415825" y="2980075"/>
            <a:ext cx="4052400" cy="4002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2" name="Google Shape;482;p48"/>
          <p:cNvCxnSpPr>
            <a:stCxn id="480" idx="2"/>
            <a:endCxn id="481" idx="1"/>
          </p:cNvCxnSpPr>
          <p:nvPr/>
        </p:nvCxnSpPr>
        <p:spPr>
          <a:xfrm flipH="1" rot="-5400000">
            <a:off x="3038750" y="1803125"/>
            <a:ext cx="1428300" cy="13257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83" name="Google Shape;483;p48"/>
          <p:cNvSpPr txBox="1"/>
          <p:nvPr/>
        </p:nvSpPr>
        <p:spPr>
          <a:xfrm>
            <a:off x="440025" y="2356625"/>
            <a:ext cx="307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Divide o score pela raiz quadrada da dimensão (64)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48"/>
          <p:cNvSpPr txBox="1"/>
          <p:nvPr/>
        </p:nvSpPr>
        <p:spPr>
          <a:xfrm>
            <a:off x="311700" y="4835700"/>
            <a:ext cx="5236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Fonte: https://jalammar.github.io/illustrated-transformer/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pt-BR"/>
              <a:t>Self-Attention</a:t>
            </a:r>
            <a:endParaRPr/>
          </a:p>
        </p:txBody>
      </p:sp>
      <p:pic>
        <p:nvPicPr>
          <p:cNvPr id="490" name="Google Shape;49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017725"/>
            <a:ext cx="3511699" cy="75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12326" y="789550"/>
            <a:ext cx="4348875" cy="4133074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9"/>
          <p:cNvSpPr txBox="1"/>
          <p:nvPr/>
        </p:nvSpPr>
        <p:spPr>
          <a:xfrm>
            <a:off x="4312325" y="389350"/>
            <a:ext cx="434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Calculando a autoatenção de “Thinking”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49"/>
          <p:cNvSpPr/>
          <p:nvPr/>
        </p:nvSpPr>
        <p:spPr>
          <a:xfrm>
            <a:off x="2067500" y="1017725"/>
            <a:ext cx="1384200" cy="7341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49"/>
          <p:cNvSpPr/>
          <p:nvPr/>
        </p:nvSpPr>
        <p:spPr>
          <a:xfrm>
            <a:off x="4415825" y="3284875"/>
            <a:ext cx="4052400" cy="4002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5" name="Google Shape;495;p49"/>
          <p:cNvCxnSpPr>
            <a:stCxn id="493" idx="2"/>
            <a:endCxn id="494" idx="1"/>
          </p:cNvCxnSpPr>
          <p:nvPr/>
        </p:nvCxnSpPr>
        <p:spPr>
          <a:xfrm flipH="1" rot="-5400000">
            <a:off x="2721200" y="1790225"/>
            <a:ext cx="1733100" cy="16563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96" name="Google Shape;496;p49"/>
          <p:cNvSpPr txBox="1"/>
          <p:nvPr/>
        </p:nvSpPr>
        <p:spPr>
          <a:xfrm>
            <a:off x="381200" y="2992225"/>
            <a:ext cx="307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Normaliza os scores para que sejam positivos e somem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49"/>
          <p:cNvSpPr txBox="1"/>
          <p:nvPr/>
        </p:nvSpPr>
        <p:spPr>
          <a:xfrm>
            <a:off x="311700" y="4835700"/>
            <a:ext cx="5236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Fonte: https://jalammar.github.io/illustrated-transformer/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000" y="429250"/>
            <a:ext cx="3255099" cy="219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9750" y="2916600"/>
            <a:ext cx="2673126" cy="179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23475" y="530900"/>
            <a:ext cx="2758975" cy="91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46550" y="1352050"/>
            <a:ext cx="2342700" cy="7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pt-BR"/>
              <a:t>Self-Attention</a:t>
            </a:r>
            <a:endParaRPr/>
          </a:p>
        </p:txBody>
      </p:sp>
      <p:pic>
        <p:nvPicPr>
          <p:cNvPr id="503" name="Google Shape;50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017725"/>
            <a:ext cx="3511699" cy="75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12326" y="789550"/>
            <a:ext cx="4348875" cy="4133074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50"/>
          <p:cNvSpPr txBox="1"/>
          <p:nvPr/>
        </p:nvSpPr>
        <p:spPr>
          <a:xfrm>
            <a:off x="4312325" y="389350"/>
            <a:ext cx="434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Calculando a autoatenção de “Thinking”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50"/>
          <p:cNvSpPr/>
          <p:nvPr/>
        </p:nvSpPr>
        <p:spPr>
          <a:xfrm>
            <a:off x="2067500" y="1017725"/>
            <a:ext cx="1656300" cy="7341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50"/>
          <p:cNvSpPr/>
          <p:nvPr/>
        </p:nvSpPr>
        <p:spPr>
          <a:xfrm>
            <a:off x="4415825" y="3742075"/>
            <a:ext cx="4052400" cy="6156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8" name="Google Shape;508;p50"/>
          <p:cNvCxnSpPr>
            <a:stCxn id="506" idx="2"/>
            <a:endCxn id="507" idx="1"/>
          </p:cNvCxnSpPr>
          <p:nvPr/>
        </p:nvCxnSpPr>
        <p:spPr>
          <a:xfrm flipH="1" rot="-5400000">
            <a:off x="2506700" y="2140775"/>
            <a:ext cx="2298000" cy="15201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09" name="Google Shape;509;p50"/>
          <p:cNvSpPr txBox="1"/>
          <p:nvPr/>
        </p:nvSpPr>
        <p:spPr>
          <a:xfrm>
            <a:off x="381200" y="2992225"/>
            <a:ext cx="3070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Mantém intactos os valores das palavras que provêm atenção à palavra atual e diminui a relevância daquelas que não promovem.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50"/>
          <p:cNvSpPr txBox="1"/>
          <p:nvPr/>
        </p:nvSpPr>
        <p:spPr>
          <a:xfrm>
            <a:off x="311700" y="4835700"/>
            <a:ext cx="5236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Fonte: https://jalammar.github.io/illustrated-transformer/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pt-BR"/>
              <a:t>Self-Attention</a:t>
            </a:r>
            <a:endParaRPr/>
          </a:p>
        </p:txBody>
      </p:sp>
      <p:pic>
        <p:nvPicPr>
          <p:cNvPr id="516" name="Google Shape;51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017725"/>
            <a:ext cx="3511699" cy="75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12326" y="789550"/>
            <a:ext cx="4348875" cy="4133074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1"/>
          <p:cNvSpPr txBox="1"/>
          <p:nvPr/>
        </p:nvSpPr>
        <p:spPr>
          <a:xfrm>
            <a:off x="4312325" y="389350"/>
            <a:ext cx="434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Calculando a autoatenção de “Thinking”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51"/>
          <p:cNvSpPr/>
          <p:nvPr/>
        </p:nvSpPr>
        <p:spPr>
          <a:xfrm>
            <a:off x="4415825" y="4351675"/>
            <a:ext cx="2499300" cy="5082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51"/>
          <p:cNvSpPr txBox="1"/>
          <p:nvPr/>
        </p:nvSpPr>
        <p:spPr>
          <a:xfrm>
            <a:off x="381200" y="2992225"/>
            <a:ext cx="307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Soma os vetores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1" name="Google Shape;521;p51"/>
          <p:cNvCxnSpPr>
            <a:stCxn id="520" idx="2"/>
            <a:endCxn id="519" idx="1"/>
          </p:cNvCxnSpPr>
          <p:nvPr/>
        </p:nvCxnSpPr>
        <p:spPr>
          <a:xfrm flipH="1" rot="-5400000">
            <a:off x="2559350" y="2749525"/>
            <a:ext cx="1213500" cy="24993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22" name="Google Shape;522;p51"/>
          <p:cNvSpPr txBox="1"/>
          <p:nvPr/>
        </p:nvSpPr>
        <p:spPr>
          <a:xfrm>
            <a:off x="311700" y="4835700"/>
            <a:ext cx="5236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Fonte: https://jalammar.github.io/illustrated-transformer/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3" name="Google Shape;523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8763" y="4005850"/>
            <a:ext cx="1743075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pt-BR"/>
              <a:t>Transformers: Multi-Head Attention</a:t>
            </a:r>
            <a:endParaRPr/>
          </a:p>
        </p:txBody>
      </p:sp>
      <p:pic>
        <p:nvPicPr>
          <p:cNvPr id="529" name="Google Shape;52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6088" y="939500"/>
            <a:ext cx="3011827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52"/>
          <p:cNvSpPr txBox="1"/>
          <p:nvPr/>
        </p:nvSpPr>
        <p:spPr>
          <a:xfrm>
            <a:off x="488925" y="4048325"/>
            <a:ext cx="2259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Representação das palavras na camada de entrada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1" name="Google Shape;531;p52"/>
          <p:cNvCxnSpPr>
            <a:stCxn id="530" idx="3"/>
          </p:cNvCxnSpPr>
          <p:nvPr/>
        </p:nvCxnSpPr>
        <p:spPr>
          <a:xfrm flipH="1" rot="10800000">
            <a:off x="2747925" y="4195025"/>
            <a:ext cx="967800" cy="1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32" name="Google Shape;532;p52"/>
          <p:cNvSpPr txBox="1"/>
          <p:nvPr/>
        </p:nvSpPr>
        <p:spPr>
          <a:xfrm>
            <a:off x="259975" y="3447775"/>
            <a:ext cx="2259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Codificação de Posicionamento das palavras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3" name="Google Shape;533;p52"/>
          <p:cNvCxnSpPr>
            <a:stCxn id="532" idx="3"/>
          </p:cNvCxnSpPr>
          <p:nvPr/>
        </p:nvCxnSpPr>
        <p:spPr>
          <a:xfrm>
            <a:off x="2518975" y="3709375"/>
            <a:ext cx="717600" cy="16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34" name="Google Shape;534;p52"/>
          <p:cNvSpPr txBox="1"/>
          <p:nvPr/>
        </p:nvSpPr>
        <p:spPr>
          <a:xfrm>
            <a:off x="488925" y="2924575"/>
            <a:ext cx="2259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Mecanismo de Atenção</a:t>
            </a:r>
            <a:endParaRPr b="0" i="0" sz="11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5" name="Google Shape;535;p52"/>
          <p:cNvCxnSpPr>
            <a:stCxn id="534" idx="3"/>
          </p:cNvCxnSpPr>
          <p:nvPr/>
        </p:nvCxnSpPr>
        <p:spPr>
          <a:xfrm>
            <a:off x="2747925" y="3101575"/>
            <a:ext cx="1065600" cy="2721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36" name="Google Shape;536;p52"/>
          <p:cNvSpPr txBox="1"/>
          <p:nvPr/>
        </p:nvSpPr>
        <p:spPr>
          <a:xfrm>
            <a:off x="4654500" y="4804800"/>
            <a:ext cx="417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Fonte: https://arxiv.org/pdf/1706.03762.pdf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pt-BR"/>
              <a:t>Transformers: Multi-head Attention</a:t>
            </a:r>
            <a:endParaRPr/>
          </a:p>
        </p:txBody>
      </p:sp>
      <p:pic>
        <p:nvPicPr>
          <p:cNvPr id="542" name="Google Shape;542;p53"/>
          <p:cNvPicPr preferRelativeResize="0"/>
          <p:nvPr/>
        </p:nvPicPr>
        <p:blipFill rotWithShape="1">
          <a:blip r:embed="rId3">
            <a:alphaModFix/>
          </a:blip>
          <a:srcRect b="21789" l="52937" r="5462" t="0"/>
          <a:stretch/>
        </p:blipFill>
        <p:spPr>
          <a:xfrm>
            <a:off x="677050" y="1562200"/>
            <a:ext cx="2620624" cy="2672724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3"/>
          <p:cNvSpPr txBox="1"/>
          <p:nvPr/>
        </p:nvSpPr>
        <p:spPr>
          <a:xfrm>
            <a:off x="3246475" y="1603675"/>
            <a:ext cx="55053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600"/>
              <a:buFont typeface="Arial"/>
              <a:buChar char="●"/>
            </a:pPr>
            <a:r>
              <a:rPr b="0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Várias Camadas de Atenção rodando em paralelo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600"/>
              <a:buFont typeface="Arial"/>
              <a:buChar char="●"/>
            </a:pPr>
            <a:r>
              <a:rPr b="0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Permite atender a diferentes partes da sequência de maneira diferente a cada vez.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600"/>
              <a:buFont typeface="Arial"/>
              <a:buChar char="●"/>
            </a:pPr>
            <a:r>
              <a:rPr b="0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Melhor captura de informações posicionais, pois cada cabeça atenderá a diferentes segmentos da entrada.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600"/>
              <a:buFont typeface="Arial"/>
              <a:buChar char="●"/>
            </a:pPr>
            <a:r>
              <a:rPr b="0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combinação dessas cabeças de atenção provê uma representação mais robusta.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600"/>
              <a:buFont typeface="Arial"/>
              <a:buChar char="●"/>
            </a:pPr>
            <a:r>
              <a:rPr b="0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Cada cabeça também irá capturar diferentes informações contextuais, correlacionando palavras de uma maneira única.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53"/>
          <p:cNvSpPr txBox="1"/>
          <p:nvPr/>
        </p:nvSpPr>
        <p:spPr>
          <a:xfrm>
            <a:off x="4654500" y="4804800"/>
            <a:ext cx="417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Fonte: https://arxiv.org/pdf/1706.03762.pdf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pt-BR"/>
              <a:t>Transformers: Conexões Residuais</a:t>
            </a:r>
            <a:endParaRPr/>
          </a:p>
        </p:txBody>
      </p:sp>
      <p:pic>
        <p:nvPicPr>
          <p:cNvPr id="550" name="Google Shape;55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6088" y="939500"/>
            <a:ext cx="3011827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54"/>
          <p:cNvSpPr txBox="1"/>
          <p:nvPr/>
        </p:nvSpPr>
        <p:spPr>
          <a:xfrm>
            <a:off x="488925" y="4048325"/>
            <a:ext cx="2259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Representação das palavras na camada de entrada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2" name="Google Shape;552;p54"/>
          <p:cNvCxnSpPr>
            <a:stCxn id="551" idx="3"/>
          </p:cNvCxnSpPr>
          <p:nvPr/>
        </p:nvCxnSpPr>
        <p:spPr>
          <a:xfrm flipH="1" rot="10800000">
            <a:off x="2747925" y="4195025"/>
            <a:ext cx="967800" cy="1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53" name="Google Shape;553;p54"/>
          <p:cNvSpPr txBox="1"/>
          <p:nvPr/>
        </p:nvSpPr>
        <p:spPr>
          <a:xfrm>
            <a:off x="259975" y="3447775"/>
            <a:ext cx="2259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Codificação de Posicionamento das palavras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4" name="Google Shape;554;p54"/>
          <p:cNvCxnSpPr>
            <a:stCxn id="553" idx="3"/>
          </p:cNvCxnSpPr>
          <p:nvPr/>
        </p:nvCxnSpPr>
        <p:spPr>
          <a:xfrm>
            <a:off x="2518975" y="3709375"/>
            <a:ext cx="717600" cy="16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55" name="Google Shape;555;p54"/>
          <p:cNvSpPr txBox="1"/>
          <p:nvPr/>
        </p:nvSpPr>
        <p:spPr>
          <a:xfrm>
            <a:off x="488925" y="2924575"/>
            <a:ext cx="2259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Mecanismo de Atenção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6" name="Google Shape;556;p54"/>
          <p:cNvCxnSpPr>
            <a:stCxn id="555" idx="3"/>
          </p:cNvCxnSpPr>
          <p:nvPr/>
        </p:nvCxnSpPr>
        <p:spPr>
          <a:xfrm>
            <a:off x="2747925" y="3101575"/>
            <a:ext cx="1065600" cy="27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57" name="Google Shape;557;p54"/>
          <p:cNvSpPr txBox="1"/>
          <p:nvPr/>
        </p:nvSpPr>
        <p:spPr>
          <a:xfrm>
            <a:off x="259975" y="2044675"/>
            <a:ext cx="2259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Skip Connection</a:t>
            </a:r>
            <a:endParaRPr b="0" i="0" sz="11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8" name="Google Shape;558;p54"/>
          <p:cNvCxnSpPr>
            <a:stCxn id="557" idx="3"/>
          </p:cNvCxnSpPr>
          <p:nvPr/>
        </p:nvCxnSpPr>
        <p:spPr>
          <a:xfrm>
            <a:off x="2518975" y="2221675"/>
            <a:ext cx="1118700" cy="11814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59" name="Google Shape;559;p54"/>
          <p:cNvCxnSpPr>
            <a:stCxn id="557" idx="3"/>
          </p:cNvCxnSpPr>
          <p:nvPr/>
        </p:nvCxnSpPr>
        <p:spPr>
          <a:xfrm>
            <a:off x="2518975" y="2221675"/>
            <a:ext cx="1138200" cy="5064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60" name="Google Shape;560;p54"/>
          <p:cNvSpPr txBox="1"/>
          <p:nvPr/>
        </p:nvSpPr>
        <p:spPr>
          <a:xfrm>
            <a:off x="4654500" y="4804800"/>
            <a:ext cx="417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Fonte: https://arxiv.org/pdf/1706.03762.pdf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5"/>
          <p:cNvSpPr txBox="1"/>
          <p:nvPr>
            <p:ph type="title"/>
          </p:nvPr>
        </p:nvSpPr>
        <p:spPr>
          <a:xfrm>
            <a:off x="298675" y="415576"/>
            <a:ext cx="7429500" cy="10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3200"/>
              <a:buFont typeface="Arial"/>
              <a:buNone/>
            </a:pPr>
            <a:r>
              <a:rPr lang="pt-BR"/>
              <a:t>Skip Connection</a:t>
            </a:r>
            <a:endParaRPr/>
          </a:p>
        </p:txBody>
      </p:sp>
      <p:pic>
        <p:nvPicPr>
          <p:cNvPr id="566" name="Google Shape;56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5757" y="1234965"/>
            <a:ext cx="4256691" cy="3192518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55"/>
          <p:cNvSpPr txBox="1"/>
          <p:nvPr/>
        </p:nvSpPr>
        <p:spPr>
          <a:xfrm>
            <a:off x="5902000" y="1017725"/>
            <a:ext cx="30117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500"/>
              <a:buFont typeface="Arial"/>
              <a:buChar char="●"/>
            </a:pPr>
            <a:r>
              <a:rPr b="0" i="0" lang="pt-B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Permite que as representações de diferentes níveis de processamento interajam.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500"/>
              <a:buFont typeface="Arial"/>
              <a:buChar char="●"/>
            </a:pPr>
            <a:r>
              <a:rPr b="0" i="0" lang="pt-B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Mesma intuição da linguagem: combinação de diferentes ideias e contextos para uma compreensão mais ampla.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500"/>
              <a:buFont typeface="Arial"/>
              <a:buChar char="●"/>
            </a:pPr>
            <a:r>
              <a:rPr b="0" i="0" lang="pt-BR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camadas posteriores têm acesso ao entendimento das camadas anteriores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pt-BR"/>
              <a:t>Transformers</a:t>
            </a:r>
            <a:endParaRPr/>
          </a:p>
        </p:txBody>
      </p:sp>
      <p:pic>
        <p:nvPicPr>
          <p:cNvPr id="573" name="Google Shape;57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6088" y="939500"/>
            <a:ext cx="3011827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56"/>
          <p:cNvSpPr txBox="1"/>
          <p:nvPr/>
        </p:nvSpPr>
        <p:spPr>
          <a:xfrm>
            <a:off x="488925" y="4048325"/>
            <a:ext cx="2259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Representação das palavras na camada de entrada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5" name="Google Shape;575;p56"/>
          <p:cNvCxnSpPr>
            <a:stCxn id="574" idx="3"/>
          </p:cNvCxnSpPr>
          <p:nvPr/>
        </p:nvCxnSpPr>
        <p:spPr>
          <a:xfrm flipH="1" rot="10800000">
            <a:off x="2747925" y="4195025"/>
            <a:ext cx="967800" cy="1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76" name="Google Shape;576;p56"/>
          <p:cNvSpPr txBox="1"/>
          <p:nvPr/>
        </p:nvSpPr>
        <p:spPr>
          <a:xfrm>
            <a:off x="259975" y="3447775"/>
            <a:ext cx="2259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Codificação de Posicionamento das palavras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7" name="Google Shape;577;p56"/>
          <p:cNvCxnSpPr>
            <a:stCxn id="576" idx="3"/>
          </p:cNvCxnSpPr>
          <p:nvPr/>
        </p:nvCxnSpPr>
        <p:spPr>
          <a:xfrm>
            <a:off x="2518975" y="3709375"/>
            <a:ext cx="717600" cy="16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78" name="Google Shape;578;p56"/>
          <p:cNvSpPr txBox="1"/>
          <p:nvPr/>
        </p:nvSpPr>
        <p:spPr>
          <a:xfrm>
            <a:off x="488925" y="2924575"/>
            <a:ext cx="2259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Mecanismo de Atenção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9" name="Google Shape;579;p56"/>
          <p:cNvCxnSpPr>
            <a:stCxn id="578" idx="3"/>
          </p:cNvCxnSpPr>
          <p:nvPr/>
        </p:nvCxnSpPr>
        <p:spPr>
          <a:xfrm>
            <a:off x="2747925" y="3101575"/>
            <a:ext cx="1065600" cy="27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80" name="Google Shape;580;p56"/>
          <p:cNvSpPr txBox="1"/>
          <p:nvPr/>
        </p:nvSpPr>
        <p:spPr>
          <a:xfrm>
            <a:off x="259975" y="2044675"/>
            <a:ext cx="2259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Skip Connection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1" name="Google Shape;581;p56"/>
          <p:cNvCxnSpPr>
            <a:stCxn id="580" idx="3"/>
          </p:cNvCxnSpPr>
          <p:nvPr/>
        </p:nvCxnSpPr>
        <p:spPr>
          <a:xfrm>
            <a:off x="2518975" y="2221675"/>
            <a:ext cx="1118700" cy="118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2" name="Google Shape;582;p56"/>
          <p:cNvCxnSpPr>
            <a:stCxn id="580" idx="3"/>
          </p:cNvCxnSpPr>
          <p:nvPr/>
        </p:nvCxnSpPr>
        <p:spPr>
          <a:xfrm>
            <a:off x="2518975" y="2221675"/>
            <a:ext cx="1138200" cy="50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83" name="Google Shape;583;p56"/>
          <p:cNvSpPr txBox="1"/>
          <p:nvPr/>
        </p:nvSpPr>
        <p:spPr>
          <a:xfrm>
            <a:off x="412375" y="1354200"/>
            <a:ext cx="2259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Normalização</a:t>
            </a:r>
            <a:endParaRPr b="0" i="0" sz="11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4" name="Google Shape;584;p56"/>
          <p:cNvCxnSpPr>
            <a:stCxn id="583" idx="3"/>
          </p:cNvCxnSpPr>
          <p:nvPr/>
        </p:nvCxnSpPr>
        <p:spPr>
          <a:xfrm>
            <a:off x="2671375" y="1531200"/>
            <a:ext cx="1152000" cy="9330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5" name="Google Shape;585;p56"/>
          <p:cNvCxnSpPr>
            <a:stCxn id="583" idx="3"/>
          </p:cNvCxnSpPr>
          <p:nvPr/>
        </p:nvCxnSpPr>
        <p:spPr>
          <a:xfrm>
            <a:off x="2671375" y="1531200"/>
            <a:ext cx="1152000" cy="15489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86" name="Google Shape;586;p56"/>
          <p:cNvSpPr txBox="1"/>
          <p:nvPr/>
        </p:nvSpPr>
        <p:spPr>
          <a:xfrm>
            <a:off x="4654500" y="4804800"/>
            <a:ext cx="417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Fonte: https://arxiv.org/pdf/1706.03762.pdf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pt-BR"/>
              <a:t>Transformers</a:t>
            </a:r>
            <a:endParaRPr/>
          </a:p>
        </p:txBody>
      </p:sp>
      <p:pic>
        <p:nvPicPr>
          <p:cNvPr id="592" name="Google Shape;59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6088" y="939500"/>
            <a:ext cx="3011827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57"/>
          <p:cNvSpPr txBox="1"/>
          <p:nvPr/>
        </p:nvSpPr>
        <p:spPr>
          <a:xfrm>
            <a:off x="488925" y="4048325"/>
            <a:ext cx="2259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Representação das palavras na camada de entrada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4" name="Google Shape;594;p57"/>
          <p:cNvCxnSpPr>
            <a:stCxn id="593" idx="3"/>
          </p:cNvCxnSpPr>
          <p:nvPr/>
        </p:nvCxnSpPr>
        <p:spPr>
          <a:xfrm flipH="1" rot="10800000">
            <a:off x="2747925" y="4195025"/>
            <a:ext cx="967800" cy="1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95" name="Google Shape;595;p57"/>
          <p:cNvSpPr txBox="1"/>
          <p:nvPr/>
        </p:nvSpPr>
        <p:spPr>
          <a:xfrm>
            <a:off x="259975" y="3447775"/>
            <a:ext cx="2259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Codificação de Posicionamento das palavras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6" name="Google Shape;596;p57"/>
          <p:cNvCxnSpPr>
            <a:stCxn id="595" idx="3"/>
          </p:cNvCxnSpPr>
          <p:nvPr/>
        </p:nvCxnSpPr>
        <p:spPr>
          <a:xfrm>
            <a:off x="2518975" y="3709375"/>
            <a:ext cx="717600" cy="16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97" name="Google Shape;597;p57"/>
          <p:cNvSpPr txBox="1"/>
          <p:nvPr/>
        </p:nvSpPr>
        <p:spPr>
          <a:xfrm>
            <a:off x="488925" y="2924575"/>
            <a:ext cx="2259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Mecanismo de Atenção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8" name="Google Shape;598;p57"/>
          <p:cNvCxnSpPr>
            <a:stCxn id="597" idx="3"/>
          </p:cNvCxnSpPr>
          <p:nvPr/>
        </p:nvCxnSpPr>
        <p:spPr>
          <a:xfrm>
            <a:off x="2747925" y="3101575"/>
            <a:ext cx="1065600" cy="27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99" name="Google Shape;599;p57"/>
          <p:cNvSpPr txBox="1"/>
          <p:nvPr/>
        </p:nvSpPr>
        <p:spPr>
          <a:xfrm>
            <a:off x="259975" y="2044675"/>
            <a:ext cx="2259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Skip Connection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0" name="Google Shape;600;p57"/>
          <p:cNvCxnSpPr>
            <a:stCxn id="599" idx="3"/>
          </p:cNvCxnSpPr>
          <p:nvPr/>
        </p:nvCxnSpPr>
        <p:spPr>
          <a:xfrm>
            <a:off x="2518975" y="2221675"/>
            <a:ext cx="1118700" cy="118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01" name="Google Shape;601;p57"/>
          <p:cNvCxnSpPr>
            <a:stCxn id="599" idx="3"/>
          </p:cNvCxnSpPr>
          <p:nvPr/>
        </p:nvCxnSpPr>
        <p:spPr>
          <a:xfrm>
            <a:off x="2518975" y="2221675"/>
            <a:ext cx="1138200" cy="50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02" name="Google Shape;602;p57"/>
          <p:cNvSpPr txBox="1"/>
          <p:nvPr/>
        </p:nvSpPr>
        <p:spPr>
          <a:xfrm>
            <a:off x="412375" y="1354200"/>
            <a:ext cx="2259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Normalização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3" name="Google Shape;603;p57"/>
          <p:cNvCxnSpPr>
            <a:stCxn id="602" idx="3"/>
          </p:cNvCxnSpPr>
          <p:nvPr/>
        </p:nvCxnSpPr>
        <p:spPr>
          <a:xfrm>
            <a:off x="2671375" y="1531200"/>
            <a:ext cx="1152000" cy="93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04" name="Google Shape;604;p57"/>
          <p:cNvCxnSpPr>
            <a:stCxn id="602" idx="3"/>
          </p:cNvCxnSpPr>
          <p:nvPr/>
        </p:nvCxnSpPr>
        <p:spPr>
          <a:xfrm>
            <a:off x="2671375" y="1531200"/>
            <a:ext cx="1152000" cy="154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05" name="Google Shape;605;p57"/>
          <p:cNvSpPr txBox="1"/>
          <p:nvPr/>
        </p:nvSpPr>
        <p:spPr>
          <a:xfrm>
            <a:off x="2855275" y="1017725"/>
            <a:ext cx="1152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Camada FF</a:t>
            </a:r>
            <a:endParaRPr b="0" i="0" sz="11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6" name="Google Shape;606;p57"/>
          <p:cNvCxnSpPr>
            <a:stCxn id="605" idx="2"/>
          </p:cNvCxnSpPr>
          <p:nvPr/>
        </p:nvCxnSpPr>
        <p:spPr>
          <a:xfrm>
            <a:off x="3431275" y="1371725"/>
            <a:ext cx="528900" cy="12489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07" name="Google Shape;607;p57"/>
          <p:cNvCxnSpPr>
            <a:stCxn id="605" idx="2"/>
          </p:cNvCxnSpPr>
          <p:nvPr/>
        </p:nvCxnSpPr>
        <p:spPr>
          <a:xfrm>
            <a:off x="3431275" y="1371725"/>
            <a:ext cx="1223400" cy="7797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08" name="Google Shape;608;p57"/>
          <p:cNvSpPr txBox="1"/>
          <p:nvPr/>
        </p:nvSpPr>
        <p:spPr>
          <a:xfrm>
            <a:off x="4654500" y="4804800"/>
            <a:ext cx="417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Fonte: https://arxiv.org/pdf/1706.03762.pdf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8"/>
          <p:cNvSpPr txBox="1"/>
          <p:nvPr>
            <p:ph type="title"/>
          </p:nvPr>
        </p:nvSpPr>
        <p:spPr>
          <a:xfrm>
            <a:off x="298675" y="339375"/>
            <a:ext cx="74295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3200"/>
              <a:buFont typeface="Arial"/>
              <a:buNone/>
            </a:pPr>
            <a:r>
              <a:rPr lang="pt-BR"/>
              <a:t>Adicionando Não-Linearidade</a:t>
            </a:r>
            <a:endParaRPr/>
          </a:p>
        </p:txBody>
      </p:sp>
      <p:pic>
        <p:nvPicPr>
          <p:cNvPr id="614" name="Google Shape;61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5027" y="936270"/>
            <a:ext cx="5233943" cy="4128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pt-BR"/>
              <a:t>Transformers</a:t>
            </a:r>
            <a:endParaRPr/>
          </a:p>
        </p:txBody>
      </p:sp>
      <p:pic>
        <p:nvPicPr>
          <p:cNvPr id="620" name="Google Shape;620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4188" y="947725"/>
            <a:ext cx="3011827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59"/>
          <p:cNvSpPr txBox="1"/>
          <p:nvPr/>
        </p:nvSpPr>
        <p:spPr>
          <a:xfrm>
            <a:off x="4654500" y="4804800"/>
            <a:ext cx="417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Fonte: https://arxiv.org/pdf/1706.03762.pdf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59"/>
          <p:cNvSpPr txBox="1"/>
          <p:nvPr/>
        </p:nvSpPr>
        <p:spPr>
          <a:xfrm>
            <a:off x="694275" y="1261400"/>
            <a:ext cx="2121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Codificador (Encoder)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59"/>
          <p:cNvSpPr txBox="1"/>
          <p:nvPr/>
        </p:nvSpPr>
        <p:spPr>
          <a:xfrm>
            <a:off x="694275" y="2000300"/>
            <a:ext cx="2933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Encapsula a representação final da sentença de entrada e manda para o decodificador na forma de chave-valor (key e value)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000" y="429250"/>
            <a:ext cx="3255099" cy="219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9750" y="2916600"/>
            <a:ext cx="2673126" cy="179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23475" y="530900"/>
            <a:ext cx="2758975" cy="91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46550" y="1352050"/>
            <a:ext cx="2342700" cy="7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44000" y="2114688"/>
            <a:ext cx="1927071" cy="91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pt-BR"/>
              <a:t>Transformers</a:t>
            </a:r>
            <a:endParaRPr/>
          </a:p>
        </p:txBody>
      </p:sp>
      <p:pic>
        <p:nvPicPr>
          <p:cNvPr id="629" name="Google Shape;629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6088" y="939500"/>
            <a:ext cx="3011827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60"/>
          <p:cNvSpPr txBox="1"/>
          <p:nvPr/>
        </p:nvSpPr>
        <p:spPr>
          <a:xfrm>
            <a:off x="4654500" y="4804800"/>
            <a:ext cx="417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Fonte: https://arxiv.org/pdf/1706.03762.pdf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60"/>
          <p:cNvSpPr/>
          <p:nvPr/>
        </p:nvSpPr>
        <p:spPr>
          <a:xfrm>
            <a:off x="4572000" y="939500"/>
            <a:ext cx="4126500" cy="3865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60"/>
          <p:cNvSpPr txBox="1"/>
          <p:nvPr/>
        </p:nvSpPr>
        <p:spPr>
          <a:xfrm>
            <a:off x="6058600" y="1135075"/>
            <a:ext cx="269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Decodificador (Decoder)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60"/>
          <p:cNvSpPr txBox="1"/>
          <p:nvPr/>
        </p:nvSpPr>
        <p:spPr>
          <a:xfrm>
            <a:off x="6058575" y="1596775"/>
            <a:ext cx="2698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/>
              <a:buChar char="●"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Processa a representação codificada.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/>
              <a:buChar char="●"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Determina o quão relacionada cada palavra da saída esperada está em relação às palavras da entrada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pt-BR"/>
              <a:t>Transformers</a:t>
            </a:r>
            <a:endParaRPr/>
          </a:p>
        </p:txBody>
      </p:sp>
      <p:pic>
        <p:nvPicPr>
          <p:cNvPr id="639" name="Google Shape;63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6088" y="939500"/>
            <a:ext cx="3011827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61"/>
          <p:cNvSpPr txBox="1"/>
          <p:nvPr/>
        </p:nvSpPr>
        <p:spPr>
          <a:xfrm>
            <a:off x="4654500" y="4804800"/>
            <a:ext cx="417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Fonte: https://arxiv.org/pdf/1706.03762.pdf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61"/>
          <p:cNvSpPr txBox="1"/>
          <p:nvPr/>
        </p:nvSpPr>
        <p:spPr>
          <a:xfrm>
            <a:off x="370375" y="4292075"/>
            <a:ext cx="2259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Na geração de texto o output é a mesma sentença de entrada deslocada para a direita </a:t>
            </a:r>
            <a:endParaRPr b="0" i="0" sz="11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2" name="Google Shape;642;p61"/>
          <p:cNvCxnSpPr>
            <a:stCxn id="641" idx="3"/>
          </p:cNvCxnSpPr>
          <p:nvPr/>
        </p:nvCxnSpPr>
        <p:spPr>
          <a:xfrm flipH="1" rot="10800000">
            <a:off x="2629375" y="4566425"/>
            <a:ext cx="2113200" cy="720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43" name="Google Shape;643;p61"/>
          <p:cNvSpPr/>
          <p:nvPr/>
        </p:nvSpPr>
        <p:spPr>
          <a:xfrm>
            <a:off x="4572000" y="939500"/>
            <a:ext cx="4126500" cy="3865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61"/>
          <p:cNvSpPr txBox="1"/>
          <p:nvPr/>
        </p:nvSpPr>
        <p:spPr>
          <a:xfrm>
            <a:off x="5906200" y="1135075"/>
            <a:ext cx="269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Decodificador (Decoder)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61"/>
          <p:cNvSpPr txBox="1"/>
          <p:nvPr/>
        </p:nvSpPr>
        <p:spPr>
          <a:xfrm>
            <a:off x="5906175" y="1596775"/>
            <a:ext cx="2698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/>
              <a:buChar char="●"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Processa a representação codificada.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/>
              <a:buChar char="●"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Determina o quão relacionada cada palavra da saída esperada está em relação às palavras da entrada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pt-BR"/>
              <a:t>Transformers</a:t>
            </a:r>
            <a:endParaRPr/>
          </a:p>
        </p:txBody>
      </p:sp>
      <p:pic>
        <p:nvPicPr>
          <p:cNvPr id="651" name="Google Shape;651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6088" y="939500"/>
            <a:ext cx="3011827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62"/>
          <p:cNvSpPr txBox="1"/>
          <p:nvPr/>
        </p:nvSpPr>
        <p:spPr>
          <a:xfrm>
            <a:off x="4654500" y="4804800"/>
            <a:ext cx="417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Fonte: https://arxiv.org/pdf/1706.03762.pdf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62"/>
          <p:cNvSpPr/>
          <p:nvPr/>
        </p:nvSpPr>
        <p:spPr>
          <a:xfrm>
            <a:off x="4572000" y="939500"/>
            <a:ext cx="4126500" cy="3865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62"/>
          <p:cNvSpPr txBox="1"/>
          <p:nvPr/>
        </p:nvSpPr>
        <p:spPr>
          <a:xfrm>
            <a:off x="5906200" y="1135075"/>
            <a:ext cx="269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Decodificador (Decoder)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62"/>
          <p:cNvSpPr txBox="1"/>
          <p:nvPr/>
        </p:nvSpPr>
        <p:spPr>
          <a:xfrm>
            <a:off x="5906175" y="1596775"/>
            <a:ext cx="2698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/>
              <a:buChar char="●"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Processa a representação codificada.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/>
              <a:buChar char="●"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Determina o quão relacionada cada palavra da saída esperada está em relação às palavras da entrada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62"/>
          <p:cNvSpPr txBox="1"/>
          <p:nvPr/>
        </p:nvSpPr>
        <p:spPr>
          <a:xfrm>
            <a:off x="370375" y="4292075"/>
            <a:ext cx="2259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Na geração de texto o output é a mesma sentença de entrada deslocada para a direita 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7" name="Google Shape;657;p62"/>
          <p:cNvCxnSpPr>
            <a:stCxn id="656" idx="3"/>
          </p:cNvCxnSpPr>
          <p:nvPr/>
        </p:nvCxnSpPr>
        <p:spPr>
          <a:xfrm flipH="1" rot="10800000">
            <a:off x="2629375" y="4566425"/>
            <a:ext cx="2113200" cy="7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58" name="Google Shape;658;p62"/>
          <p:cNvSpPr txBox="1"/>
          <p:nvPr/>
        </p:nvSpPr>
        <p:spPr>
          <a:xfrm>
            <a:off x="497500" y="1393575"/>
            <a:ext cx="2259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Após processamento da saída esperada. A matriz resultante é entregue como consulta </a:t>
            </a:r>
            <a:endParaRPr b="0" i="0" sz="11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9" name="Google Shape;659;p62"/>
          <p:cNvCxnSpPr>
            <a:stCxn id="658" idx="3"/>
          </p:cNvCxnSpPr>
          <p:nvPr/>
        </p:nvCxnSpPr>
        <p:spPr>
          <a:xfrm>
            <a:off x="2756500" y="1739925"/>
            <a:ext cx="2416200" cy="10665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pt-BR"/>
              <a:t>Transformers</a:t>
            </a:r>
            <a:endParaRPr/>
          </a:p>
        </p:txBody>
      </p:sp>
      <p:pic>
        <p:nvPicPr>
          <p:cNvPr id="665" name="Google Shape;66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6088" y="939500"/>
            <a:ext cx="3011827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63"/>
          <p:cNvSpPr txBox="1"/>
          <p:nvPr/>
        </p:nvSpPr>
        <p:spPr>
          <a:xfrm>
            <a:off x="4654500" y="4804800"/>
            <a:ext cx="417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Fonte: https://arxiv.org/pdf/1706.03762.pdf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63"/>
          <p:cNvSpPr/>
          <p:nvPr/>
        </p:nvSpPr>
        <p:spPr>
          <a:xfrm>
            <a:off x="4572000" y="939500"/>
            <a:ext cx="4126500" cy="3865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63"/>
          <p:cNvSpPr txBox="1"/>
          <p:nvPr/>
        </p:nvSpPr>
        <p:spPr>
          <a:xfrm>
            <a:off x="5906200" y="1135075"/>
            <a:ext cx="269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Decodificador (Decoder)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63"/>
          <p:cNvSpPr txBox="1"/>
          <p:nvPr/>
        </p:nvSpPr>
        <p:spPr>
          <a:xfrm>
            <a:off x="5906175" y="1596775"/>
            <a:ext cx="2698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/>
              <a:buChar char="●"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Processa a representação codificada.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Font typeface="Arial"/>
              <a:buChar char="●"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Determina o quão relacionada cada palavra da saída esperada está em relação às palavras da entrada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63"/>
          <p:cNvSpPr txBox="1"/>
          <p:nvPr/>
        </p:nvSpPr>
        <p:spPr>
          <a:xfrm>
            <a:off x="370375" y="4292075"/>
            <a:ext cx="2259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Na geração de texto o output é a mesma sentença de entrada deslocada para a direita 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1" name="Google Shape;671;p63"/>
          <p:cNvCxnSpPr>
            <a:stCxn id="670" idx="3"/>
          </p:cNvCxnSpPr>
          <p:nvPr/>
        </p:nvCxnSpPr>
        <p:spPr>
          <a:xfrm flipH="1" rot="10800000">
            <a:off x="2629375" y="4566425"/>
            <a:ext cx="2113200" cy="7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72" name="Google Shape;672;p63"/>
          <p:cNvSpPr txBox="1"/>
          <p:nvPr/>
        </p:nvSpPr>
        <p:spPr>
          <a:xfrm>
            <a:off x="497500" y="1393575"/>
            <a:ext cx="2259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Após processamento da saída esperada. A matriz resultante é entregue como consulta 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3" name="Google Shape;673;p63"/>
          <p:cNvCxnSpPr>
            <a:stCxn id="672" idx="3"/>
          </p:cNvCxnSpPr>
          <p:nvPr/>
        </p:nvCxnSpPr>
        <p:spPr>
          <a:xfrm>
            <a:off x="2756500" y="1739925"/>
            <a:ext cx="2416200" cy="106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74" name="Google Shape;674;p63"/>
          <p:cNvSpPr txBox="1"/>
          <p:nvPr/>
        </p:nvSpPr>
        <p:spPr>
          <a:xfrm>
            <a:off x="3608275" y="28357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As probabilidades de saída predizem o próximo token na sentença de saída</a:t>
            </a:r>
            <a:endParaRPr b="0" i="0" sz="11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5" name="Google Shape;675;p63"/>
          <p:cNvCxnSpPr/>
          <p:nvPr/>
        </p:nvCxnSpPr>
        <p:spPr>
          <a:xfrm>
            <a:off x="4742575" y="752950"/>
            <a:ext cx="244500" cy="2934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4"/>
          <p:cNvSpPr txBox="1"/>
          <p:nvPr>
            <p:ph type="title"/>
          </p:nvPr>
        </p:nvSpPr>
        <p:spPr>
          <a:xfrm>
            <a:off x="298675" y="415576"/>
            <a:ext cx="7429500" cy="10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4400"/>
              <a:buFont typeface="Arial"/>
              <a:buNone/>
            </a:pPr>
            <a:r>
              <a:rPr lang="pt-BR"/>
              <a:t>Transformers: Encoder</a:t>
            </a:r>
            <a:endParaRPr/>
          </a:p>
        </p:txBody>
      </p:sp>
      <p:sp>
        <p:nvSpPr>
          <p:cNvPr id="681" name="Google Shape;681;p64"/>
          <p:cNvSpPr txBox="1"/>
          <p:nvPr/>
        </p:nvSpPr>
        <p:spPr>
          <a:xfrm>
            <a:off x="2686050" y="4459650"/>
            <a:ext cx="413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Fonte: https://huggingface.co/course/chapter1/5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64"/>
          <p:cNvSpPr txBox="1"/>
          <p:nvPr/>
        </p:nvSpPr>
        <p:spPr>
          <a:xfrm>
            <a:off x="-2317175" y="267563"/>
            <a:ext cx="917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3" name="Google Shape;683;p64"/>
          <p:cNvGrpSpPr/>
          <p:nvPr/>
        </p:nvGrpSpPr>
        <p:grpSpPr>
          <a:xfrm>
            <a:off x="1792395" y="1304491"/>
            <a:ext cx="5559211" cy="2839318"/>
            <a:chOff x="876300" y="1385450"/>
            <a:chExt cx="7722199" cy="4329548"/>
          </a:xfrm>
        </p:grpSpPr>
        <p:pic>
          <p:nvPicPr>
            <p:cNvPr id="684" name="Google Shape;684;p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12700" y="1414023"/>
              <a:ext cx="7685799" cy="4300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5" name="Google Shape;685;p64"/>
            <p:cNvSpPr/>
            <p:nvPr/>
          </p:nvSpPr>
          <p:spPr>
            <a:xfrm>
              <a:off x="876300" y="1385450"/>
              <a:ext cx="554100" cy="400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65"/>
          <p:cNvSpPr txBox="1"/>
          <p:nvPr>
            <p:ph type="title"/>
          </p:nvPr>
        </p:nvSpPr>
        <p:spPr>
          <a:xfrm>
            <a:off x="298675" y="415576"/>
            <a:ext cx="7429500" cy="10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4400"/>
              <a:buFont typeface="Arial"/>
              <a:buNone/>
            </a:pPr>
            <a:r>
              <a:rPr lang="pt-BR"/>
              <a:t>Transformers: Decoder</a:t>
            </a:r>
            <a:endParaRPr/>
          </a:p>
        </p:txBody>
      </p:sp>
      <p:sp>
        <p:nvSpPr>
          <p:cNvPr id="691" name="Google Shape;691;p65"/>
          <p:cNvSpPr txBox="1"/>
          <p:nvPr/>
        </p:nvSpPr>
        <p:spPr>
          <a:xfrm>
            <a:off x="2722225" y="4264825"/>
            <a:ext cx="413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fonte: https://huggingface.co/course/chapter1/6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65"/>
          <p:cNvSpPr txBox="1"/>
          <p:nvPr/>
        </p:nvSpPr>
        <p:spPr>
          <a:xfrm>
            <a:off x="-2317175" y="267563"/>
            <a:ext cx="917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3" name="Google Shape;693;p65"/>
          <p:cNvGrpSpPr/>
          <p:nvPr/>
        </p:nvGrpSpPr>
        <p:grpSpPr>
          <a:xfrm>
            <a:off x="1769057" y="1308390"/>
            <a:ext cx="5092318" cy="2918474"/>
            <a:chOff x="782775" y="1541325"/>
            <a:chExt cx="7882844" cy="4252475"/>
          </a:xfrm>
        </p:grpSpPr>
        <p:pic>
          <p:nvPicPr>
            <p:cNvPr id="694" name="Google Shape;694;p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45588" y="1570039"/>
              <a:ext cx="7820031" cy="42237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5" name="Google Shape;695;p65"/>
            <p:cNvSpPr/>
            <p:nvPr/>
          </p:nvSpPr>
          <p:spPr>
            <a:xfrm>
              <a:off x="782775" y="1541325"/>
              <a:ext cx="484800" cy="400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 sz="4600"/>
              <a:t>Modelos de Linguagem Pré-treinados</a:t>
            </a:r>
            <a:endParaRPr sz="46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5825" y="2200070"/>
            <a:ext cx="743350" cy="7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67"/>
          <p:cNvSpPr txBox="1"/>
          <p:nvPr/>
        </p:nvSpPr>
        <p:spPr>
          <a:xfrm>
            <a:off x="2544800" y="1764175"/>
            <a:ext cx="98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Corpus sem anotação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67"/>
          <p:cNvSpPr/>
          <p:nvPr/>
        </p:nvSpPr>
        <p:spPr>
          <a:xfrm>
            <a:off x="5388375" y="2320613"/>
            <a:ext cx="829800" cy="8013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67"/>
          <p:cNvSpPr/>
          <p:nvPr/>
        </p:nvSpPr>
        <p:spPr>
          <a:xfrm>
            <a:off x="3512825" y="3185150"/>
            <a:ext cx="2301300" cy="5409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9" name="Google Shape;709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6775" y="2628120"/>
            <a:ext cx="743350" cy="7286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0" name="Google Shape;710;p67"/>
          <p:cNvGrpSpPr/>
          <p:nvPr/>
        </p:nvGrpSpPr>
        <p:grpSpPr>
          <a:xfrm>
            <a:off x="3367836" y="2210812"/>
            <a:ext cx="743327" cy="783826"/>
            <a:chOff x="537561" y="1999050"/>
            <a:chExt cx="743327" cy="783826"/>
          </a:xfrm>
        </p:grpSpPr>
        <p:pic>
          <p:nvPicPr>
            <p:cNvPr id="711" name="Google Shape;711;p6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81513" y="2283501"/>
              <a:ext cx="499375" cy="499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2" name="Google Shape;712;p67"/>
            <p:cNvPicPr preferRelativeResize="0"/>
            <p:nvPr/>
          </p:nvPicPr>
          <p:blipFill rotWithShape="1">
            <a:blip r:embed="rId6">
              <a:alphaModFix/>
            </a:blip>
            <a:srcRect b="0" l="12708" r="12625" t="0"/>
            <a:stretch/>
          </p:blipFill>
          <p:spPr>
            <a:xfrm>
              <a:off x="712361" y="2145775"/>
              <a:ext cx="427595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Google Shape;713;p67"/>
            <p:cNvPicPr preferRelativeResize="0"/>
            <p:nvPr/>
          </p:nvPicPr>
          <p:blipFill rotWithShape="1">
            <a:blip r:embed="rId6">
              <a:alphaModFix/>
            </a:blip>
            <a:srcRect b="0" l="12708" r="12625" t="0"/>
            <a:stretch/>
          </p:blipFill>
          <p:spPr>
            <a:xfrm>
              <a:off x="628661" y="2067075"/>
              <a:ext cx="427595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Google Shape;714;p67"/>
            <p:cNvPicPr preferRelativeResize="0"/>
            <p:nvPr/>
          </p:nvPicPr>
          <p:blipFill rotWithShape="1">
            <a:blip r:embed="rId6">
              <a:alphaModFix/>
            </a:blip>
            <a:srcRect b="0" l="12708" r="12625" t="0"/>
            <a:stretch/>
          </p:blipFill>
          <p:spPr>
            <a:xfrm>
              <a:off x="537561" y="1999050"/>
              <a:ext cx="427595" cy="572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5" name="Google Shape;715;p67"/>
          <p:cNvSpPr txBox="1"/>
          <p:nvPr/>
        </p:nvSpPr>
        <p:spPr>
          <a:xfrm>
            <a:off x="3855725" y="3185150"/>
            <a:ext cx="16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Self-Supervised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Treino dos Modelos de Linguagem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Google Shape;721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5825" y="2200070"/>
            <a:ext cx="743350" cy="7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Treino dos Modelos de Linguagem</a:t>
            </a:r>
            <a:endParaRPr/>
          </a:p>
        </p:txBody>
      </p:sp>
      <p:sp>
        <p:nvSpPr>
          <p:cNvPr id="723" name="Google Shape;723;p68"/>
          <p:cNvSpPr txBox="1"/>
          <p:nvPr/>
        </p:nvSpPr>
        <p:spPr>
          <a:xfrm>
            <a:off x="2544800" y="1764175"/>
            <a:ext cx="98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Corpus sem anotação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68"/>
          <p:cNvSpPr/>
          <p:nvPr/>
        </p:nvSpPr>
        <p:spPr>
          <a:xfrm>
            <a:off x="5388375" y="2320613"/>
            <a:ext cx="829800" cy="8013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68"/>
          <p:cNvSpPr/>
          <p:nvPr/>
        </p:nvSpPr>
        <p:spPr>
          <a:xfrm>
            <a:off x="3512825" y="3185150"/>
            <a:ext cx="2301300" cy="5409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6" name="Google Shape;726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6775" y="2628120"/>
            <a:ext cx="743350" cy="7286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7" name="Google Shape;727;p68"/>
          <p:cNvGrpSpPr/>
          <p:nvPr/>
        </p:nvGrpSpPr>
        <p:grpSpPr>
          <a:xfrm>
            <a:off x="3367836" y="2210812"/>
            <a:ext cx="743327" cy="783826"/>
            <a:chOff x="537561" y="1999050"/>
            <a:chExt cx="743327" cy="783826"/>
          </a:xfrm>
        </p:grpSpPr>
        <p:pic>
          <p:nvPicPr>
            <p:cNvPr id="728" name="Google Shape;728;p6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81513" y="2283501"/>
              <a:ext cx="499375" cy="499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9" name="Google Shape;729;p68"/>
            <p:cNvPicPr preferRelativeResize="0"/>
            <p:nvPr/>
          </p:nvPicPr>
          <p:blipFill rotWithShape="1">
            <a:blip r:embed="rId6">
              <a:alphaModFix/>
            </a:blip>
            <a:srcRect b="0" l="12708" r="12625" t="0"/>
            <a:stretch/>
          </p:blipFill>
          <p:spPr>
            <a:xfrm>
              <a:off x="712361" y="2145775"/>
              <a:ext cx="427595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0" name="Google Shape;730;p68"/>
            <p:cNvPicPr preferRelativeResize="0"/>
            <p:nvPr/>
          </p:nvPicPr>
          <p:blipFill rotWithShape="1">
            <a:blip r:embed="rId6">
              <a:alphaModFix/>
            </a:blip>
            <a:srcRect b="0" l="12708" r="12625" t="0"/>
            <a:stretch/>
          </p:blipFill>
          <p:spPr>
            <a:xfrm>
              <a:off x="628661" y="2067075"/>
              <a:ext cx="427595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1" name="Google Shape;731;p68"/>
            <p:cNvPicPr preferRelativeResize="0"/>
            <p:nvPr/>
          </p:nvPicPr>
          <p:blipFill rotWithShape="1">
            <a:blip r:embed="rId6">
              <a:alphaModFix/>
            </a:blip>
            <a:srcRect b="0" l="12708" r="12625" t="0"/>
            <a:stretch/>
          </p:blipFill>
          <p:spPr>
            <a:xfrm>
              <a:off x="537561" y="1999050"/>
              <a:ext cx="427595" cy="572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2" name="Google Shape;732;p68"/>
          <p:cNvSpPr txBox="1"/>
          <p:nvPr/>
        </p:nvSpPr>
        <p:spPr>
          <a:xfrm>
            <a:off x="3855725" y="3185150"/>
            <a:ext cx="16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Self-Supervised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68"/>
          <p:cNvSpPr txBox="1"/>
          <p:nvPr/>
        </p:nvSpPr>
        <p:spPr>
          <a:xfrm>
            <a:off x="612050" y="2278375"/>
            <a:ext cx="96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Amplo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68"/>
          <p:cNvSpPr txBox="1"/>
          <p:nvPr/>
        </p:nvSpPr>
        <p:spPr>
          <a:xfrm>
            <a:off x="744350" y="3185150"/>
            <a:ext cx="82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Curado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5" name="Google Shape;735;p68"/>
          <p:cNvCxnSpPr>
            <a:stCxn id="723" idx="1"/>
            <a:endCxn id="733" idx="0"/>
          </p:cNvCxnSpPr>
          <p:nvPr/>
        </p:nvCxnSpPr>
        <p:spPr>
          <a:xfrm flipH="1">
            <a:off x="1093100" y="1979725"/>
            <a:ext cx="1451700" cy="2988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36" name="Google Shape;736;p68"/>
          <p:cNvCxnSpPr>
            <a:stCxn id="721" idx="1"/>
            <a:endCxn id="734" idx="0"/>
          </p:cNvCxnSpPr>
          <p:nvPr/>
        </p:nvCxnSpPr>
        <p:spPr>
          <a:xfrm flipH="1">
            <a:off x="1159225" y="2571745"/>
            <a:ext cx="1446600" cy="6135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5825" y="2200070"/>
            <a:ext cx="743350" cy="7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Treino dos Modelos de Linguagem</a:t>
            </a:r>
            <a:endParaRPr/>
          </a:p>
        </p:txBody>
      </p:sp>
      <p:sp>
        <p:nvSpPr>
          <p:cNvPr id="743" name="Google Shape;743;p69"/>
          <p:cNvSpPr txBox="1"/>
          <p:nvPr/>
        </p:nvSpPr>
        <p:spPr>
          <a:xfrm>
            <a:off x="2544800" y="1764175"/>
            <a:ext cx="98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Corpus sem anotação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69"/>
          <p:cNvSpPr/>
          <p:nvPr/>
        </p:nvSpPr>
        <p:spPr>
          <a:xfrm>
            <a:off x="5388375" y="2320613"/>
            <a:ext cx="829800" cy="8013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69"/>
          <p:cNvSpPr/>
          <p:nvPr/>
        </p:nvSpPr>
        <p:spPr>
          <a:xfrm>
            <a:off x="3512825" y="3185150"/>
            <a:ext cx="2301300" cy="5409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6" name="Google Shape;746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6775" y="2628120"/>
            <a:ext cx="743350" cy="7286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7" name="Google Shape;747;p69"/>
          <p:cNvGrpSpPr/>
          <p:nvPr/>
        </p:nvGrpSpPr>
        <p:grpSpPr>
          <a:xfrm>
            <a:off x="3367836" y="2210812"/>
            <a:ext cx="743327" cy="783826"/>
            <a:chOff x="537561" y="1999050"/>
            <a:chExt cx="743327" cy="783826"/>
          </a:xfrm>
        </p:grpSpPr>
        <p:pic>
          <p:nvPicPr>
            <p:cNvPr id="748" name="Google Shape;748;p6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81513" y="2283501"/>
              <a:ext cx="499375" cy="499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9" name="Google Shape;749;p69"/>
            <p:cNvPicPr preferRelativeResize="0"/>
            <p:nvPr/>
          </p:nvPicPr>
          <p:blipFill rotWithShape="1">
            <a:blip r:embed="rId6">
              <a:alphaModFix/>
            </a:blip>
            <a:srcRect b="0" l="12708" r="12625" t="0"/>
            <a:stretch/>
          </p:blipFill>
          <p:spPr>
            <a:xfrm>
              <a:off x="712361" y="2145775"/>
              <a:ext cx="427595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0" name="Google Shape;750;p69"/>
            <p:cNvPicPr preferRelativeResize="0"/>
            <p:nvPr/>
          </p:nvPicPr>
          <p:blipFill rotWithShape="1">
            <a:blip r:embed="rId6">
              <a:alphaModFix/>
            </a:blip>
            <a:srcRect b="0" l="12708" r="12625" t="0"/>
            <a:stretch/>
          </p:blipFill>
          <p:spPr>
            <a:xfrm>
              <a:off x="628661" y="2067075"/>
              <a:ext cx="427595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1" name="Google Shape;751;p69"/>
            <p:cNvPicPr preferRelativeResize="0"/>
            <p:nvPr/>
          </p:nvPicPr>
          <p:blipFill rotWithShape="1">
            <a:blip r:embed="rId6">
              <a:alphaModFix/>
            </a:blip>
            <a:srcRect b="0" l="12708" r="12625" t="0"/>
            <a:stretch/>
          </p:blipFill>
          <p:spPr>
            <a:xfrm>
              <a:off x="537561" y="1999050"/>
              <a:ext cx="427595" cy="572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2" name="Google Shape;752;p69"/>
          <p:cNvSpPr txBox="1"/>
          <p:nvPr/>
        </p:nvSpPr>
        <p:spPr>
          <a:xfrm>
            <a:off x="3855725" y="3185150"/>
            <a:ext cx="16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Self-Supervised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69"/>
          <p:cNvSpPr txBox="1"/>
          <p:nvPr/>
        </p:nvSpPr>
        <p:spPr>
          <a:xfrm>
            <a:off x="612050" y="2278375"/>
            <a:ext cx="96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Amplo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69"/>
          <p:cNvSpPr txBox="1"/>
          <p:nvPr/>
        </p:nvSpPr>
        <p:spPr>
          <a:xfrm>
            <a:off x="744350" y="3185150"/>
            <a:ext cx="82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Curado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69"/>
          <p:cNvSpPr txBox="1"/>
          <p:nvPr/>
        </p:nvSpPr>
        <p:spPr>
          <a:xfrm>
            <a:off x="2773675" y="4191000"/>
            <a:ext cx="108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Arquitetura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69"/>
          <p:cNvSpPr txBox="1"/>
          <p:nvPr/>
        </p:nvSpPr>
        <p:spPr>
          <a:xfrm>
            <a:off x="4198600" y="4191000"/>
            <a:ext cx="158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Função Objetivo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7" name="Google Shape;757;p69"/>
          <p:cNvCxnSpPr>
            <a:stCxn id="743" idx="1"/>
            <a:endCxn id="753" idx="0"/>
          </p:cNvCxnSpPr>
          <p:nvPr/>
        </p:nvCxnSpPr>
        <p:spPr>
          <a:xfrm flipH="1">
            <a:off x="1093100" y="1979725"/>
            <a:ext cx="1451700" cy="2988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58" name="Google Shape;758;p69"/>
          <p:cNvCxnSpPr>
            <a:stCxn id="741" idx="1"/>
            <a:endCxn id="754" idx="0"/>
          </p:cNvCxnSpPr>
          <p:nvPr/>
        </p:nvCxnSpPr>
        <p:spPr>
          <a:xfrm flipH="1">
            <a:off x="1159225" y="2571745"/>
            <a:ext cx="1446600" cy="6135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59" name="Google Shape;759;p69"/>
          <p:cNvCxnSpPr>
            <a:stCxn id="752" idx="2"/>
            <a:endCxn id="755" idx="0"/>
          </p:cNvCxnSpPr>
          <p:nvPr/>
        </p:nvCxnSpPr>
        <p:spPr>
          <a:xfrm rot="5400000">
            <a:off x="3686225" y="3213800"/>
            <a:ext cx="605700" cy="1348800"/>
          </a:xfrm>
          <a:prstGeom prst="curved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60" name="Google Shape;760;p69"/>
          <p:cNvCxnSpPr>
            <a:stCxn id="752" idx="2"/>
            <a:endCxn id="756" idx="0"/>
          </p:cNvCxnSpPr>
          <p:nvPr/>
        </p:nvCxnSpPr>
        <p:spPr>
          <a:xfrm flipH="1" rot="-5400000">
            <a:off x="4524425" y="3724400"/>
            <a:ext cx="605700" cy="327600"/>
          </a:xfrm>
          <a:prstGeom prst="curved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000" y="429250"/>
            <a:ext cx="3255099" cy="219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9750" y="2916600"/>
            <a:ext cx="2673126" cy="179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23475" y="530900"/>
            <a:ext cx="2758975" cy="91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46550" y="1352050"/>
            <a:ext cx="2342700" cy="7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41450" y="2114688"/>
            <a:ext cx="1927071" cy="91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8525" y="2402274"/>
            <a:ext cx="3142409" cy="221682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Google Shape;765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5825" y="2200070"/>
            <a:ext cx="743350" cy="7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Treino dos Modelos de Linguagem</a:t>
            </a:r>
            <a:endParaRPr/>
          </a:p>
        </p:txBody>
      </p:sp>
      <p:sp>
        <p:nvSpPr>
          <p:cNvPr id="767" name="Google Shape;767;p70"/>
          <p:cNvSpPr txBox="1"/>
          <p:nvPr/>
        </p:nvSpPr>
        <p:spPr>
          <a:xfrm>
            <a:off x="2544800" y="1764175"/>
            <a:ext cx="98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Corpus sem anotação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70"/>
          <p:cNvSpPr/>
          <p:nvPr/>
        </p:nvSpPr>
        <p:spPr>
          <a:xfrm>
            <a:off x="5388375" y="2320613"/>
            <a:ext cx="829800" cy="8013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70"/>
          <p:cNvSpPr/>
          <p:nvPr/>
        </p:nvSpPr>
        <p:spPr>
          <a:xfrm>
            <a:off x="3512825" y="3185150"/>
            <a:ext cx="2301300" cy="5409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0" name="Google Shape;770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6775" y="2628120"/>
            <a:ext cx="743350" cy="7286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1" name="Google Shape;771;p70"/>
          <p:cNvGrpSpPr/>
          <p:nvPr/>
        </p:nvGrpSpPr>
        <p:grpSpPr>
          <a:xfrm>
            <a:off x="3367836" y="2210812"/>
            <a:ext cx="743327" cy="783826"/>
            <a:chOff x="537561" y="1999050"/>
            <a:chExt cx="743327" cy="783826"/>
          </a:xfrm>
        </p:grpSpPr>
        <p:pic>
          <p:nvPicPr>
            <p:cNvPr id="772" name="Google Shape;772;p7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81513" y="2283501"/>
              <a:ext cx="499375" cy="499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3" name="Google Shape;773;p70"/>
            <p:cNvPicPr preferRelativeResize="0"/>
            <p:nvPr/>
          </p:nvPicPr>
          <p:blipFill rotWithShape="1">
            <a:blip r:embed="rId6">
              <a:alphaModFix/>
            </a:blip>
            <a:srcRect b="0" l="12708" r="12625" t="0"/>
            <a:stretch/>
          </p:blipFill>
          <p:spPr>
            <a:xfrm>
              <a:off x="712361" y="2145775"/>
              <a:ext cx="427595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4" name="Google Shape;774;p70"/>
            <p:cNvPicPr preferRelativeResize="0"/>
            <p:nvPr/>
          </p:nvPicPr>
          <p:blipFill rotWithShape="1">
            <a:blip r:embed="rId6">
              <a:alphaModFix/>
            </a:blip>
            <a:srcRect b="0" l="12708" r="12625" t="0"/>
            <a:stretch/>
          </p:blipFill>
          <p:spPr>
            <a:xfrm>
              <a:off x="628661" y="2067075"/>
              <a:ext cx="427595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5" name="Google Shape;775;p70"/>
            <p:cNvPicPr preferRelativeResize="0"/>
            <p:nvPr/>
          </p:nvPicPr>
          <p:blipFill rotWithShape="1">
            <a:blip r:embed="rId6">
              <a:alphaModFix/>
            </a:blip>
            <a:srcRect b="0" l="12708" r="12625" t="0"/>
            <a:stretch/>
          </p:blipFill>
          <p:spPr>
            <a:xfrm>
              <a:off x="537561" y="1999050"/>
              <a:ext cx="427595" cy="572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6" name="Google Shape;776;p70"/>
          <p:cNvSpPr txBox="1"/>
          <p:nvPr/>
        </p:nvSpPr>
        <p:spPr>
          <a:xfrm>
            <a:off x="3855725" y="3185150"/>
            <a:ext cx="16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Self-Supervised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70"/>
          <p:cNvSpPr txBox="1"/>
          <p:nvPr/>
        </p:nvSpPr>
        <p:spPr>
          <a:xfrm>
            <a:off x="5471225" y="1208225"/>
            <a:ext cx="334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Pesos são atualizados durante o treino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70"/>
          <p:cNvSpPr txBox="1"/>
          <p:nvPr/>
        </p:nvSpPr>
        <p:spPr>
          <a:xfrm>
            <a:off x="6339825" y="1764175"/>
            <a:ext cx="2735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conjunto de pesos aprendidos será utilizado para representar tokens no vocabulário de acordo com o contexto em seu entorno.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70"/>
          <p:cNvSpPr txBox="1"/>
          <p:nvPr/>
        </p:nvSpPr>
        <p:spPr>
          <a:xfrm>
            <a:off x="6088425" y="3428875"/>
            <a:ext cx="240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modelo treinado conseguirá ler e gerar texto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70"/>
          <p:cNvSpPr txBox="1"/>
          <p:nvPr/>
        </p:nvSpPr>
        <p:spPr>
          <a:xfrm>
            <a:off x="612050" y="2278375"/>
            <a:ext cx="96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Amplo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70"/>
          <p:cNvSpPr txBox="1"/>
          <p:nvPr/>
        </p:nvSpPr>
        <p:spPr>
          <a:xfrm>
            <a:off x="744350" y="3185150"/>
            <a:ext cx="82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Curado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70"/>
          <p:cNvSpPr txBox="1"/>
          <p:nvPr/>
        </p:nvSpPr>
        <p:spPr>
          <a:xfrm>
            <a:off x="2773675" y="4191000"/>
            <a:ext cx="108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Arquitetura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70"/>
          <p:cNvSpPr txBox="1"/>
          <p:nvPr/>
        </p:nvSpPr>
        <p:spPr>
          <a:xfrm>
            <a:off x="4198600" y="4191000"/>
            <a:ext cx="158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Função Objetivo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4" name="Google Shape;784;p70"/>
          <p:cNvCxnSpPr>
            <a:stCxn id="767" idx="1"/>
            <a:endCxn id="780" idx="0"/>
          </p:cNvCxnSpPr>
          <p:nvPr/>
        </p:nvCxnSpPr>
        <p:spPr>
          <a:xfrm flipH="1">
            <a:off x="1093100" y="1979725"/>
            <a:ext cx="1451700" cy="2988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85" name="Google Shape;785;p70"/>
          <p:cNvCxnSpPr>
            <a:stCxn id="765" idx="1"/>
            <a:endCxn id="781" idx="0"/>
          </p:cNvCxnSpPr>
          <p:nvPr/>
        </p:nvCxnSpPr>
        <p:spPr>
          <a:xfrm flipH="1">
            <a:off x="1159225" y="2571745"/>
            <a:ext cx="1446600" cy="6135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86" name="Google Shape;786;p70"/>
          <p:cNvCxnSpPr>
            <a:stCxn id="776" idx="2"/>
            <a:endCxn id="782" idx="0"/>
          </p:cNvCxnSpPr>
          <p:nvPr/>
        </p:nvCxnSpPr>
        <p:spPr>
          <a:xfrm rot="5400000">
            <a:off x="3686225" y="3213800"/>
            <a:ext cx="605700" cy="1348800"/>
          </a:xfrm>
          <a:prstGeom prst="curved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87" name="Google Shape;787;p70"/>
          <p:cNvCxnSpPr>
            <a:stCxn id="776" idx="2"/>
            <a:endCxn id="783" idx="0"/>
          </p:cNvCxnSpPr>
          <p:nvPr/>
        </p:nvCxnSpPr>
        <p:spPr>
          <a:xfrm flipH="1" rot="-5400000">
            <a:off x="4524425" y="3724400"/>
            <a:ext cx="605700" cy="327600"/>
          </a:xfrm>
          <a:prstGeom prst="curved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88" name="Google Shape;788;p70"/>
          <p:cNvCxnSpPr>
            <a:stCxn id="768" idx="0"/>
            <a:endCxn id="777" idx="1"/>
          </p:cNvCxnSpPr>
          <p:nvPr/>
        </p:nvCxnSpPr>
        <p:spPr>
          <a:xfrm flipH="1" rot="5400000">
            <a:off x="5181075" y="1698413"/>
            <a:ext cx="912300" cy="332100"/>
          </a:xfrm>
          <a:prstGeom prst="curvedConnector4">
            <a:avLst>
              <a:gd fmla="val 39033" name="adj1"/>
              <a:gd fmla="val 171688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89" name="Google Shape;789;p70"/>
          <p:cNvCxnSpPr>
            <a:stCxn id="768" idx="7"/>
            <a:endCxn id="778" idx="1"/>
          </p:cNvCxnSpPr>
          <p:nvPr/>
        </p:nvCxnSpPr>
        <p:spPr>
          <a:xfrm rot="-5400000">
            <a:off x="6197004" y="2295011"/>
            <a:ext cx="42600" cy="2433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90" name="Google Shape;790;p70"/>
          <p:cNvCxnSpPr>
            <a:stCxn id="768" idx="5"/>
            <a:endCxn id="779" idx="0"/>
          </p:cNvCxnSpPr>
          <p:nvPr/>
        </p:nvCxnSpPr>
        <p:spPr>
          <a:xfrm flipH="1" rot="-5400000">
            <a:off x="6480504" y="2620715"/>
            <a:ext cx="424200" cy="1191900"/>
          </a:xfrm>
          <a:prstGeom prst="curvedConnector3">
            <a:avLst>
              <a:gd fmla="val 6384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71"/>
          <p:cNvSpPr txBox="1"/>
          <p:nvPr>
            <p:ph type="title"/>
          </p:nvPr>
        </p:nvSpPr>
        <p:spPr>
          <a:xfrm>
            <a:off x="311700" y="449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Pré-treino dos Modelos de Linguagem</a:t>
            </a:r>
            <a:endParaRPr/>
          </a:p>
        </p:txBody>
      </p:sp>
      <p:sp>
        <p:nvSpPr>
          <p:cNvPr id="796" name="Google Shape;796;p71"/>
          <p:cNvSpPr txBox="1"/>
          <p:nvPr/>
        </p:nvSpPr>
        <p:spPr>
          <a:xfrm>
            <a:off x="576525" y="1176975"/>
            <a:ext cx="98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Texto Não-Estruturado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7" name="Google Shape;797;p71"/>
          <p:cNvGrpSpPr/>
          <p:nvPr/>
        </p:nvGrpSpPr>
        <p:grpSpPr>
          <a:xfrm>
            <a:off x="501683" y="1608065"/>
            <a:ext cx="1136982" cy="845533"/>
            <a:chOff x="317500" y="1608070"/>
            <a:chExt cx="1505338" cy="1156680"/>
          </a:xfrm>
        </p:grpSpPr>
        <p:pic>
          <p:nvPicPr>
            <p:cNvPr id="798" name="Google Shape;798;p7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7500" y="1608070"/>
              <a:ext cx="743350" cy="743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9" name="Google Shape;799;p7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8450" y="2036120"/>
              <a:ext cx="743350" cy="72863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00" name="Google Shape;800;p71"/>
            <p:cNvGrpSpPr/>
            <p:nvPr/>
          </p:nvGrpSpPr>
          <p:grpSpPr>
            <a:xfrm>
              <a:off x="1079511" y="1618812"/>
              <a:ext cx="743327" cy="783826"/>
              <a:chOff x="537561" y="1999050"/>
              <a:chExt cx="743327" cy="783826"/>
            </a:xfrm>
          </p:grpSpPr>
          <p:pic>
            <p:nvPicPr>
              <p:cNvPr id="801" name="Google Shape;801;p7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781513" y="2283501"/>
                <a:ext cx="499375" cy="499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2" name="Google Shape;802;p71"/>
              <p:cNvPicPr preferRelativeResize="0"/>
              <p:nvPr/>
            </p:nvPicPr>
            <p:blipFill rotWithShape="1">
              <a:blip r:embed="rId6">
                <a:alphaModFix/>
              </a:blip>
              <a:srcRect b="0" l="12708" r="12625" t="0"/>
              <a:stretch/>
            </p:blipFill>
            <p:spPr>
              <a:xfrm>
                <a:off x="712361" y="2145775"/>
                <a:ext cx="427595" cy="572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3" name="Google Shape;803;p71"/>
              <p:cNvPicPr preferRelativeResize="0"/>
              <p:nvPr/>
            </p:nvPicPr>
            <p:blipFill rotWithShape="1">
              <a:blip r:embed="rId6">
                <a:alphaModFix/>
              </a:blip>
              <a:srcRect b="0" l="12708" r="12625" t="0"/>
              <a:stretch/>
            </p:blipFill>
            <p:spPr>
              <a:xfrm>
                <a:off x="628661" y="2067075"/>
                <a:ext cx="427595" cy="572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4" name="Google Shape;804;p71"/>
              <p:cNvPicPr preferRelativeResize="0"/>
              <p:nvPr/>
            </p:nvPicPr>
            <p:blipFill rotWithShape="1">
              <a:blip r:embed="rId6">
                <a:alphaModFix/>
              </a:blip>
              <a:srcRect b="0" l="12708" r="12625" t="0"/>
              <a:stretch/>
            </p:blipFill>
            <p:spPr>
              <a:xfrm>
                <a:off x="537561" y="1999050"/>
                <a:ext cx="427595" cy="572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72"/>
          <p:cNvSpPr txBox="1"/>
          <p:nvPr>
            <p:ph type="title"/>
          </p:nvPr>
        </p:nvSpPr>
        <p:spPr>
          <a:xfrm>
            <a:off x="311700" y="449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Pré-treino dos Modelos de Linguagem</a:t>
            </a:r>
            <a:endParaRPr/>
          </a:p>
        </p:txBody>
      </p:sp>
      <p:sp>
        <p:nvSpPr>
          <p:cNvPr id="810" name="Google Shape;810;p72"/>
          <p:cNvSpPr txBox="1"/>
          <p:nvPr/>
        </p:nvSpPr>
        <p:spPr>
          <a:xfrm>
            <a:off x="576525" y="1176975"/>
            <a:ext cx="98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Texto Não-Estruturado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72"/>
          <p:cNvSpPr txBox="1"/>
          <p:nvPr/>
        </p:nvSpPr>
        <p:spPr>
          <a:xfrm>
            <a:off x="281025" y="2772600"/>
            <a:ext cx="1443000" cy="312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Filtro de Qualidade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72"/>
          <p:cNvSpPr txBox="1"/>
          <p:nvPr/>
        </p:nvSpPr>
        <p:spPr>
          <a:xfrm>
            <a:off x="513800" y="3380688"/>
            <a:ext cx="98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Texto Não-Estruturado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3" name="Google Shape;813;p72"/>
          <p:cNvPicPr preferRelativeResize="0"/>
          <p:nvPr/>
        </p:nvPicPr>
        <p:blipFill rotWithShape="1">
          <a:blip r:embed="rId3">
            <a:alphaModFix/>
          </a:blip>
          <a:srcRect b="0" l="12708" r="12625" t="0"/>
          <a:stretch/>
        </p:blipFill>
        <p:spPr>
          <a:xfrm>
            <a:off x="835486" y="3926987"/>
            <a:ext cx="42759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72"/>
          <p:cNvPicPr preferRelativeResize="0"/>
          <p:nvPr/>
        </p:nvPicPr>
        <p:blipFill rotWithShape="1">
          <a:blip r:embed="rId3">
            <a:alphaModFix/>
          </a:blip>
          <a:srcRect b="0" l="12708" r="12625" t="0"/>
          <a:stretch/>
        </p:blipFill>
        <p:spPr>
          <a:xfrm>
            <a:off x="744386" y="3858962"/>
            <a:ext cx="427595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5" name="Google Shape;815;p72"/>
          <p:cNvCxnSpPr>
            <a:endCxn id="811" idx="0"/>
          </p:cNvCxnSpPr>
          <p:nvPr/>
        </p:nvCxnSpPr>
        <p:spPr>
          <a:xfrm flipH="1">
            <a:off x="1002525" y="2248800"/>
            <a:ext cx="900" cy="52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16" name="Google Shape;816;p72"/>
          <p:cNvCxnSpPr>
            <a:stCxn id="811" idx="2"/>
            <a:endCxn id="812" idx="0"/>
          </p:cNvCxnSpPr>
          <p:nvPr/>
        </p:nvCxnSpPr>
        <p:spPr>
          <a:xfrm>
            <a:off x="1002525" y="3084600"/>
            <a:ext cx="4800" cy="29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817" name="Google Shape;817;p72"/>
          <p:cNvGrpSpPr/>
          <p:nvPr/>
        </p:nvGrpSpPr>
        <p:grpSpPr>
          <a:xfrm>
            <a:off x="501683" y="1608065"/>
            <a:ext cx="1136982" cy="845533"/>
            <a:chOff x="317500" y="1608070"/>
            <a:chExt cx="1505338" cy="1156680"/>
          </a:xfrm>
        </p:grpSpPr>
        <p:pic>
          <p:nvPicPr>
            <p:cNvPr id="818" name="Google Shape;818;p7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17500" y="1608070"/>
              <a:ext cx="743350" cy="743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" name="Google Shape;819;p7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78450" y="2036120"/>
              <a:ext cx="743350" cy="72863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20" name="Google Shape;820;p72"/>
            <p:cNvGrpSpPr/>
            <p:nvPr/>
          </p:nvGrpSpPr>
          <p:grpSpPr>
            <a:xfrm>
              <a:off x="1079511" y="1618812"/>
              <a:ext cx="743327" cy="783826"/>
              <a:chOff x="537561" y="1999050"/>
              <a:chExt cx="743327" cy="783826"/>
            </a:xfrm>
          </p:grpSpPr>
          <p:pic>
            <p:nvPicPr>
              <p:cNvPr id="821" name="Google Shape;821;p7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781513" y="2283501"/>
                <a:ext cx="499375" cy="499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2" name="Google Shape;822;p72"/>
              <p:cNvPicPr preferRelativeResize="0"/>
              <p:nvPr/>
            </p:nvPicPr>
            <p:blipFill rotWithShape="1">
              <a:blip r:embed="rId3">
                <a:alphaModFix/>
              </a:blip>
              <a:srcRect b="0" l="12708" r="12625" t="0"/>
              <a:stretch/>
            </p:blipFill>
            <p:spPr>
              <a:xfrm>
                <a:off x="712361" y="2145775"/>
                <a:ext cx="427595" cy="572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3" name="Google Shape;823;p72"/>
              <p:cNvPicPr preferRelativeResize="0"/>
              <p:nvPr/>
            </p:nvPicPr>
            <p:blipFill rotWithShape="1">
              <a:blip r:embed="rId3">
                <a:alphaModFix/>
              </a:blip>
              <a:srcRect b="0" l="12708" r="12625" t="0"/>
              <a:stretch/>
            </p:blipFill>
            <p:spPr>
              <a:xfrm>
                <a:off x="628661" y="2067075"/>
                <a:ext cx="427595" cy="572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4" name="Google Shape;824;p72"/>
              <p:cNvPicPr preferRelativeResize="0"/>
              <p:nvPr/>
            </p:nvPicPr>
            <p:blipFill rotWithShape="1">
              <a:blip r:embed="rId3">
                <a:alphaModFix/>
              </a:blip>
              <a:srcRect b="0" l="12708" r="12625" t="0"/>
              <a:stretch/>
            </p:blipFill>
            <p:spPr>
              <a:xfrm>
                <a:off x="537561" y="1999050"/>
                <a:ext cx="427595" cy="572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73"/>
          <p:cNvSpPr txBox="1"/>
          <p:nvPr>
            <p:ph type="title"/>
          </p:nvPr>
        </p:nvSpPr>
        <p:spPr>
          <a:xfrm>
            <a:off x="311700" y="449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Pré-treino dos Modelos de Linguagem</a:t>
            </a:r>
            <a:endParaRPr/>
          </a:p>
        </p:txBody>
      </p:sp>
      <p:sp>
        <p:nvSpPr>
          <p:cNvPr id="830" name="Google Shape;830;p73"/>
          <p:cNvSpPr txBox="1"/>
          <p:nvPr/>
        </p:nvSpPr>
        <p:spPr>
          <a:xfrm>
            <a:off x="576525" y="1176975"/>
            <a:ext cx="98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Texto Não-Estruturado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73"/>
          <p:cNvSpPr txBox="1"/>
          <p:nvPr/>
        </p:nvSpPr>
        <p:spPr>
          <a:xfrm>
            <a:off x="281025" y="2772600"/>
            <a:ext cx="1443000" cy="312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Filtro de Qualidade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73"/>
          <p:cNvSpPr txBox="1"/>
          <p:nvPr/>
        </p:nvSpPr>
        <p:spPr>
          <a:xfrm>
            <a:off x="513800" y="3380688"/>
            <a:ext cx="98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Texto Não-Estruturado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3" name="Google Shape;833;p73"/>
          <p:cNvPicPr preferRelativeResize="0"/>
          <p:nvPr/>
        </p:nvPicPr>
        <p:blipFill rotWithShape="1">
          <a:blip r:embed="rId3">
            <a:alphaModFix/>
          </a:blip>
          <a:srcRect b="0" l="12708" r="12625" t="0"/>
          <a:stretch/>
        </p:blipFill>
        <p:spPr>
          <a:xfrm>
            <a:off x="835486" y="3926987"/>
            <a:ext cx="42759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73"/>
          <p:cNvPicPr preferRelativeResize="0"/>
          <p:nvPr/>
        </p:nvPicPr>
        <p:blipFill rotWithShape="1">
          <a:blip r:embed="rId3">
            <a:alphaModFix/>
          </a:blip>
          <a:srcRect b="0" l="12708" r="12625" t="0"/>
          <a:stretch/>
        </p:blipFill>
        <p:spPr>
          <a:xfrm>
            <a:off x="744386" y="3858962"/>
            <a:ext cx="42759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50000" y="1856374"/>
            <a:ext cx="1443125" cy="143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6" name="Google Shape;836;p73"/>
          <p:cNvCxnSpPr>
            <a:endCxn id="831" idx="0"/>
          </p:cNvCxnSpPr>
          <p:nvPr/>
        </p:nvCxnSpPr>
        <p:spPr>
          <a:xfrm flipH="1">
            <a:off x="1002525" y="2248800"/>
            <a:ext cx="900" cy="52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37" name="Google Shape;837;p73"/>
          <p:cNvCxnSpPr>
            <a:stCxn id="831" idx="2"/>
            <a:endCxn id="832" idx="0"/>
          </p:cNvCxnSpPr>
          <p:nvPr/>
        </p:nvCxnSpPr>
        <p:spPr>
          <a:xfrm>
            <a:off x="1002525" y="3084600"/>
            <a:ext cx="4800" cy="29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38" name="Google Shape;838;p73"/>
          <p:cNvCxnSpPr>
            <a:stCxn id="833" idx="3"/>
            <a:endCxn id="835" idx="2"/>
          </p:cNvCxnSpPr>
          <p:nvPr/>
        </p:nvCxnSpPr>
        <p:spPr>
          <a:xfrm flipH="1" rot="10800000">
            <a:off x="1263081" y="3287237"/>
            <a:ext cx="1508400" cy="926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39" name="Google Shape;839;p73"/>
          <p:cNvSpPr txBox="1"/>
          <p:nvPr/>
        </p:nvSpPr>
        <p:spPr>
          <a:xfrm>
            <a:off x="2277913" y="3731625"/>
            <a:ext cx="9873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Tokenização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0" name="Google Shape;840;p73"/>
          <p:cNvGrpSpPr/>
          <p:nvPr/>
        </p:nvGrpSpPr>
        <p:grpSpPr>
          <a:xfrm>
            <a:off x="501683" y="1608065"/>
            <a:ext cx="1136982" cy="845533"/>
            <a:chOff x="317500" y="1608070"/>
            <a:chExt cx="1505338" cy="1156680"/>
          </a:xfrm>
        </p:grpSpPr>
        <p:pic>
          <p:nvPicPr>
            <p:cNvPr id="841" name="Google Shape;841;p7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17500" y="1608070"/>
              <a:ext cx="743350" cy="743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2" name="Google Shape;842;p7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78450" y="2036120"/>
              <a:ext cx="743350" cy="72863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43" name="Google Shape;843;p73"/>
            <p:cNvGrpSpPr/>
            <p:nvPr/>
          </p:nvGrpSpPr>
          <p:grpSpPr>
            <a:xfrm>
              <a:off x="1079511" y="1618812"/>
              <a:ext cx="743327" cy="783826"/>
              <a:chOff x="537561" y="1999050"/>
              <a:chExt cx="743327" cy="783826"/>
            </a:xfrm>
          </p:grpSpPr>
          <p:pic>
            <p:nvPicPr>
              <p:cNvPr id="844" name="Google Shape;844;p7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781513" y="2283501"/>
                <a:ext cx="499375" cy="499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45" name="Google Shape;845;p73"/>
              <p:cNvPicPr preferRelativeResize="0"/>
              <p:nvPr/>
            </p:nvPicPr>
            <p:blipFill rotWithShape="1">
              <a:blip r:embed="rId3">
                <a:alphaModFix/>
              </a:blip>
              <a:srcRect b="0" l="12708" r="12625" t="0"/>
              <a:stretch/>
            </p:blipFill>
            <p:spPr>
              <a:xfrm>
                <a:off x="712361" y="2145775"/>
                <a:ext cx="427595" cy="572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46" name="Google Shape;846;p73"/>
              <p:cNvPicPr preferRelativeResize="0"/>
              <p:nvPr/>
            </p:nvPicPr>
            <p:blipFill rotWithShape="1">
              <a:blip r:embed="rId3">
                <a:alphaModFix/>
              </a:blip>
              <a:srcRect b="0" l="12708" r="12625" t="0"/>
              <a:stretch/>
            </p:blipFill>
            <p:spPr>
              <a:xfrm>
                <a:off x="628661" y="2067075"/>
                <a:ext cx="427595" cy="572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47" name="Google Shape;847;p73"/>
              <p:cNvPicPr preferRelativeResize="0"/>
              <p:nvPr/>
            </p:nvPicPr>
            <p:blipFill rotWithShape="1">
              <a:blip r:embed="rId3">
                <a:alphaModFix/>
              </a:blip>
              <a:srcRect b="0" l="12708" r="12625" t="0"/>
              <a:stretch/>
            </p:blipFill>
            <p:spPr>
              <a:xfrm>
                <a:off x="537561" y="1999050"/>
                <a:ext cx="427595" cy="572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848" name="Google Shape;848;p73"/>
          <p:cNvSpPr txBox="1"/>
          <p:nvPr/>
        </p:nvSpPr>
        <p:spPr>
          <a:xfrm>
            <a:off x="0" y="4712400"/>
            <a:ext cx="914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 Material Complementar: </a:t>
            </a:r>
            <a:br>
              <a:rPr b="0" i="0" lang="pt-B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pt-BR" sz="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https://huggingface.co/docs/transformers/tokenizer_summary</a:t>
            </a:r>
            <a:r>
              <a:rPr b="0" i="0" lang="pt-B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73"/>
          <p:cNvSpPr txBox="1"/>
          <p:nvPr/>
        </p:nvSpPr>
        <p:spPr>
          <a:xfrm>
            <a:off x="2050000" y="1159150"/>
            <a:ext cx="1094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Byte-Pair Encoding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WordPiece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Unigram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Sentence Piece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73"/>
          <p:cNvSpPr/>
          <p:nvPr/>
        </p:nvSpPr>
        <p:spPr>
          <a:xfrm>
            <a:off x="3211900" y="1190950"/>
            <a:ext cx="89700" cy="613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73"/>
          <p:cNvSpPr txBox="1"/>
          <p:nvPr/>
        </p:nvSpPr>
        <p:spPr>
          <a:xfrm>
            <a:off x="3211900" y="1313050"/>
            <a:ext cx="98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Subword *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74"/>
          <p:cNvSpPr txBox="1"/>
          <p:nvPr>
            <p:ph type="title"/>
          </p:nvPr>
        </p:nvSpPr>
        <p:spPr>
          <a:xfrm>
            <a:off x="311700" y="449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Pré-treino dos Modelos de Linguagem</a:t>
            </a:r>
            <a:endParaRPr/>
          </a:p>
        </p:txBody>
      </p:sp>
      <p:sp>
        <p:nvSpPr>
          <p:cNvPr id="857" name="Google Shape;857;p74"/>
          <p:cNvSpPr/>
          <p:nvPr/>
        </p:nvSpPr>
        <p:spPr>
          <a:xfrm>
            <a:off x="5210800" y="2361738"/>
            <a:ext cx="829800" cy="8013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74"/>
          <p:cNvSpPr txBox="1"/>
          <p:nvPr/>
        </p:nvSpPr>
        <p:spPr>
          <a:xfrm>
            <a:off x="576525" y="1176975"/>
            <a:ext cx="98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Texto Não-Estruturado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74"/>
          <p:cNvSpPr txBox="1"/>
          <p:nvPr/>
        </p:nvSpPr>
        <p:spPr>
          <a:xfrm>
            <a:off x="281025" y="2772600"/>
            <a:ext cx="1443000" cy="312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Filtro de Qualidade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74"/>
          <p:cNvSpPr txBox="1"/>
          <p:nvPr/>
        </p:nvSpPr>
        <p:spPr>
          <a:xfrm>
            <a:off x="513800" y="3380688"/>
            <a:ext cx="98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Texto Não-Estruturado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1" name="Google Shape;861;p74"/>
          <p:cNvPicPr preferRelativeResize="0"/>
          <p:nvPr/>
        </p:nvPicPr>
        <p:blipFill rotWithShape="1">
          <a:blip r:embed="rId3">
            <a:alphaModFix/>
          </a:blip>
          <a:srcRect b="0" l="12708" r="12625" t="0"/>
          <a:stretch/>
        </p:blipFill>
        <p:spPr>
          <a:xfrm>
            <a:off x="835486" y="3926987"/>
            <a:ext cx="42759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74"/>
          <p:cNvPicPr preferRelativeResize="0"/>
          <p:nvPr/>
        </p:nvPicPr>
        <p:blipFill rotWithShape="1">
          <a:blip r:embed="rId3">
            <a:alphaModFix/>
          </a:blip>
          <a:srcRect b="0" l="12708" r="12625" t="0"/>
          <a:stretch/>
        </p:blipFill>
        <p:spPr>
          <a:xfrm>
            <a:off x="744386" y="3858962"/>
            <a:ext cx="42759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50000" y="1856374"/>
            <a:ext cx="1443125" cy="143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64504" y="1363188"/>
            <a:ext cx="1876295" cy="1380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5" name="Google Shape;865;p74"/>
          <p:cNvCxnSpPr>
            <a:endCxn id="859" idx="0"/>
          </p:cNvCxnSpPr>
          <p:nvPr/>
        </p:nvCxnSpPr>
        <p:spPr>
          <a:xfrm flipH="1">
            <a:off x="1002525" y="2248800"/>
            <a:ext cx="900" cy="52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66" name="Google Shape;866;p74"/>
          <p:cNvCxnSpPr>
            <a:stCxn id="859" idx="2"/>
            <a:endCxn id="860" idx="0"/>
          </p:cNvCxnSpPr>
          <p:nvPr/>
        </p:nvCxnSpPr>
        <p:spPr>
          <a:xfrm>
            <a:off x="1002525" y="3084600"/>
            <a:ext cx="4800" cy="29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67" name="Google Shape;867;p74"/>
          <p:cNvCxnSpPr>
            <a:stCxn id="861" idx="3"/>
            <a:endCxn id="863" idx="2"/>
          </p:cNvCxnSpPr>
          <p:nvPr/>
        </p:nvCxnSpPr>
        <p:spPr>
          <a:xfrm flipH="1" rot="10800000">
            <a:off x="1263081" y="3287237"/>
            <a:ext cx="1508400" cy="926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68" name="Google Shape;868;p74"/>
          <p:cNvSpPr txBox="1"/>
          <p:nvPr/>
        </p:nvSpPr>
        <p:spPr>
          <a:xfrm>
            <a:off x="2277913" y="3731625"/>
            <a:ext cx="9873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Tokenização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74"/>
          <p:cNvSpPr txBox="1"/>
          <p:nvPr/>
        </p:nvSpPr>
        <p:spPr>
          <a:xfrm>
            <a:off x="6902100" y="617350"/>
            <a:ext cx="1274100" cy="646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Representação vetorial dos tokens no texto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74"/>
          <p:cNvSpPr/>
          <p:nvPr/>
        </p:nvSpPr>
        <p:spPr>
          <a:xfrm>
            <a:off x="3819100" y="2651550"/>
            <a:ext cx="1191300" cy="22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1" name="Google Shape;871;p74"/>
          <p:cNvCxnSpPr>
            <a:stCxn id="857" idx="7"/>
            <a:endCxn id="864" idx="1"/>
          </p:cNvCxnSpPr>
          <p:nvPr/>
        </p:nvCxnSpPr>
        <p:spPr>
          <a:xfrm flipH="1" rot="10800000">
            <a:off x="5919079" y="2053386"/>
            <a:ext cx="645300" cy="42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med" w="med" type="triangle"/>
          </a:ln>
        </p:spPr>
      </p:cxnSp>
      <p:grpSp>
        <p:nvGrpSpPr>
          <p:cNvPr id="872" name="Google Shape;872;p74"/>
          <p:cNvGrpSpPr/>
          <p:nvPr/>
        </p:nvGrpSpPr>
        <p:grpSpPr>
          <a:xfrm>
            <a:off x="501683" y="1608065"/>
            <a:ext cx="1136982" cy="845533"/>
            <a:chOff x="317500" y="1608070"/>
            <a:chExt cx="1505338" cy="1156680"/>
          </a:xfrm>
        </p:grpSpPr>
        <p:pic>
          <p:nvPicPr>
            <p:cNvPr id="873" name="Google Shape;873;p7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17500" y="1608070"/>
              <a:ext cx="743350" cy="743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4" name="Google Shape;874;p7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78450" y="2036120"/>
              <a:ext cx="743350" cy="72863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75" name="Google Shape;875;p74"/>
            <p:cNvGrpSpPr/>
            <p:nvPr/>
          </p:nvGrpSpPr>
          <p:grpSpPr>
            <a:xfrm>
              <a:off x="1079511" y="1618812"/>
              <a:ext cx="743327" cy="783826"/>
              <a:chOff x="537561" y="1999050"/>
              <a:chExt cx="743327" cy="783826"/>
            </a:xfrm>
          </p:grpSpPr>
          <p:pic>
            <p:nvPicPr>
              <p:cNvPr id="876" name="Google Shape;876;p74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781513" y="2283501"/>
                <a:ext cx="499375" cy="499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7" name="Google Shape;877;p74"/>
              <p:cNvPicPr preferRelativeResize="0"/>
              <p:nvPr/>
            </p:nvPicPr>
            <p:blipFill rotWithShape="1">
              <a:blip r:embed="rId3">
                <a:alphaModFix/>
              </a:blip>
              <a:srcRect b="0" l="12708" r="12625" t="0"/>
              <a:stretch/>
            </p:blipFill>
            <p:spPr>
              <a:xfrm>
                <a:off x="712361" y="2145775"/>
                <a:ext cx="427595" cy="572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8" name="Google Shape;878;p74"/>
              <p:cNvPicPr preferRelativeResize="0"/>
              <p:nvPr/>
            </p:nvPicPr>
            <p:blipFill rotWithShape="1">
              <a:blip r:embed="rId3">
                <a:alphaModFix/>
              </a:blip>
              <a:srcRect b="0" l="12708" r="12625" t="0"/>
              <a:stretch/>
            </p:blipFill>
            <p:spPr>
              <a:xfrm>
                <a:off x="628661" y="2067075"/>
                <a:ext cx="427595" cy="572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9" name="Google Shape;879;p74"/>
              <p:cNvPicPr preferRelativeResize="0"/>
              <p:nvPr/>
            </p:nvPicPr>
            <p:blipFill rotWithShape="1">
              <a:blip r:embed="rId3">
                <a:alphaModFix/>
              </a:blip>
              <a:srcRect b="0" l="12708" r="12625" t="0"/>
              <a:stretch/>
            </p:blipFill>
            <p:spPr>
              <a:xfrm>
                <a:off x="537561" y="1999050"/>
                <a:ext cx="427595" cy="572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880" name="Google Shape;880;p74"/>
          <p:cNvSpPr txBox="1"/>
          <p:nvPr/>
        </p:nvSpPr>
        <p:spPr>
          <a:xfrm>
            <a:off x="0" y="4712400"/>
            <a:ext cx="914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 Material Complementar: </a:t>
            </a:r>
            <a:br>
              <a:rPr b="0" i="0" lang="pt-B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pt-BR" sz="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https://huggingface.co/docs/transformers/tokenizer_summary</a:t>
            </a:r>
            <a:r>
              <a:rPr b="0" i="0" lang="pt-B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74"/>
          <p:cNvSpPr txBox="1"/>
          <p:nvPr/>
        </p:nvSpPr>
        <p:spPr>
          <a:xfrm>
            <a:off x="2050000" y="1159150"/>
            <a:ext cx="1094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Byte-Pair Encoding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WordPiece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Unigram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Sentence Piece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74"/>
          <p:cNvSpPr/>
          <p:nvPr/>
        </p:nvSpPr>
        <p:spPr>
          <a:xfrm>
            <a:off x="3211900" y="1190950"/>
            <a:ext cx="89700" cy="613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74"/>
          <p:cNvSpPr txBox="1"/>
          <p:nvPr/>
        </p:nvSpPr>
        <p:spPr>
          <a:xfrm>
            <a:off x="3211900" y="1313050"/>
            <a:ext cx="98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Subword *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75"/>
          <p:cNvSpPr txBox="1"/>
          <p:nvPr>
            <p:ph type="title"/>
          </p:nvPr>
        </p:nvSpPr>
        <p:spPr>
          <a:xfrm>
            <a:off x="311700" y="449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Pré-treino dos Modelos de Linguagem</a:t>
            </a:r>
            <a:endParaRPr/>
          </a:p>
        </p:txBody>
      </p:sp>
      <p:sp>
        <p:nvSpPr>
          <p:cNvPr id="889" name="Google Shape;889;p75"/>
          <p:cNvSpPr/>
          <p:nvPr/>
        </p:nvSpPr>
        <p:spPr>
          <a:xfrm>
            <a:off x="5210800" y="2361738"/>
            <a:ext cx="829800" cy="8013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75"/>
          <p:cNvSpPr txBox="1"/>
          <p:nvPr/>
        </p:nvSpPr>
        <p:spPr>
          <a:xfrm>
            <a:off x="576525" y="1176975"/>
            <a:ext cx="98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Texto Não-Estruturado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75"/>
          <p:cNvSpPr txBox="1"/>
          <p:nvPr/>
        </p:nvSpPr>
        <p:spPr>
          <a:xfrm>
            <a:off x="281025" y="2772600"/>
            <a:ext cx="1443000" cy="312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Filtro de Qualidade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75"/>
          <p:cNvSpPr txBox="1"/>
          <p:nvPr/>
        </p:nvSpPr>
        <p:spPr>
          <a:xfrm>
            <a:off x="513800" y="3380688"/>
            <a:ext cx="98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Texto Não-Estruturado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3" name="Google Shape;893;p75"/>
          <p:cNvPicPr preferRelativeResize="0"/>
          <p:nvPr/>
        </p:nvPicPr>
        <p:blipFill rotWithShape="1">
          <a:blip r:embed="rId3">
            <a:alphaModFix/>
          </a:blip>
          <a:srcRect b="0" l="12708" r="12625" t="0"/>
          <a:stretch/>
        </p:blipFill>
        <p:spPr>
          <a:xfrm>
            <a:off x="835486" y="3926987"/>
            <a:ext cx="42759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75"/>
          <p:cNvPicPr preferRelativeResize="0"/>
          <p:nvPr/>
        </p:nvPicPr>
        <p:blipFill rotWithShape="1">
          <a:blip r:embed="rId3">
            <a:alphaModFix/>
          </a:blip>
          <a:srcRect b="0" l="12708" r="12625" t="0"/>
          <a:stretch/>
        </p:blipFill>
        <p:spPr>
          <a:xfrm>
            <a:off x="744386" y="3858962"/>
            <a:ext cx="42759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50000" y="1856374"/>
            <a:ext cx="1443125" cy="143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64504" y="1363188"/>
            <a:ext cx="1876295" cy="1380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7" name="Google Shape;897;p75"/>
          <p:cNvCxnSpPr>
            <a:endCxn id="891" idx="0"/>
          </p:cNvCxnSpPr>
          <p:nvPr/>
        </p:nvCxnSpPr>
        <p:spPr>
          <a:xfrm flipH="1">
            <a:off x="1002525" y="2248800"/>
            <a:ext cx="900" cy="52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98" name="Google Shape;898;p75"/>
          <p:cNvCxnSpPr>
            <a:stCxn id="891" idx="2"/>
            <a:endCxn id="892" idx="0"/>
          </p:cNvCxnSpPr>
          <p:nvPr/>
        </p:nvCxnSpPr>
        <p:spPr>
          <a:xfrm>
            <a:off x="1002525" y="3084600"/>
            <a:ext cx="4800" cy="29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99" name="Google Shape;899;p75"/>
          <p:cNvCxnSpPr>
            <a:stCxn id="893" idx="3"/>
            <a:endCxn id="895" idx="2"/>
          </p:cNvCxnSpPr>
          <p:nvPr/>
        </p:nvCxnSpPr>
        <p:spPr>
          <a:xfrm flipH="1" rot="10800000">
            <a:off x="1263081" y="3287237"/>
            <a:ext cx="1508400" cy="926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00" name="Google Shape;900;p75"/>
          <p:cNvSpPr txBox="1"/>
          <p:nvPr/>
        </p:nvSpPr>
        <p:spPr>
          <a:xfrm>
            <a:off x="2277913" y="3731625"/>
            <a:ext cx="9873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Tokenização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75"/>
          <p:cNvSpPr txBox="1"/>
          <p:nvPr/>
        </p:nvSpPr>
        <p:spPr>
          <a:xfrm>
            <a:off x="6902100" y="617350"/>
            <a:ext cx="1274100" cy="646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Representação vetorial dos tokens no texto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75"/>
          <p:cNvSpPr/>
          <p:nvPr/>
        </p:nvSpPr>
        <p:spPr>
          <a:xfrm>
            <a:off x="3819100" y="2651550"/>
            <a:ext cx="1191300" cy="22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3" name="Google Shape;903;p75"/>
          <p:cNvCxnSpPr>
            <a:stCxn id="889" idx="7"/>
            <a:endCxn id="896" idx="1"/>
          </p:cNvCxnSpPr>
          <p:nvPr/>
        </p:nvCxnSpPr>
        <p:spPr>
          <a:xfrm flipH="1" rot="10800000">
            <a:off x="5919079" y="2053386"/>
            <a:ext cx="645300" cy="42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med" w="med" type="triangle"/>
          </a:ln>
        </p:spPr>
      </p:cxnSp>
      <p:cxnSp>
        <p:nvCxnSpPr>
          <p:cNvPr id="904" name="Google Shape;904;p75"/>
          <p:cNvCxnSpPr>
            <a:stCxn id="889" idx="2"/>
            <a:endCxn id="889" idx="4"/>
          </p:cNvCxnSpPr>
          <p:nvPr/>
        </p:nvCxnSpPr>
        <p:spPr>
          <a:xfrm>
            <a:off x="5210800" y="2762388"/>
            <a:ext cx="414900" cy="400800"/>
          </a:xfrm>
          <a:prstGeom prst="curvedConnector4">
            <a:avLst>
              <a:gd fmla="val -57393" name="adj1"/>
              <a:gd fmla="val 159375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05" name="Google Shape;905;p75"/>
          <p:cNvSpPr txBox="1"/>
          <p:nvPr/>
        </p:nvSpPr>
        <p:spPr>
          <a:xfrm>
            <a:off x="3777700" y="2912750"/>
            <a:ext cx="1274100" cy="33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Self-Supervision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75"/>
          <p:cNvSpPr txBox="1"/>
          <p:nvPr/>
        </p:nvSpPr>
        <p:spPr>
          <a:xfrm>
            <a:off x="5838225" y="2959275"/>
            <a:ext cx="252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Atualiza os Pesos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Minimiza a perda da função objetivo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Função objetivo depende da arquitetura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7" name="Google Shape;907;p75"/>
          <p:cNvGrpSpPr/>
          <p:nvPr/>
        </p:nvGrpSpPr>
        <p:grpSpPr>
          <a:xfrm>
            <a:off x="501683" y="1608065"/>
            <a:ext cx="1136982" cy="845533"/>
            <a:chOff x="317500" y="1608070"/>
            <a:chExt cx="1505338" cy="1156680"/>
          </a:xfrm>
        </p:grpSpPr>
        <p:pic>
          <p:nvPicPr>
            <p:cNvPr id="908" name="Google Shape;908;p7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17500" y="1608070"/>
              <a:ext cx="743350" cy="743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9" name="Google Shape;909;p7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78450" y="2036120"/>
              <a:ext cx="743350" cy="72863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10" name="Google Shape;910;p75"/>
            <p:cNvGrpSpPr/>
            <p:nvPr/>
          </p:nvGrpSpPr>
          <p:grpSpPr>
            <a:xfrm>
              <a:off x="1079511" y="1618812"/>
              <a:ext cx="743327" cy="783826"/>
              <a:chOff x="537561" y="1999050"/>
              <a:chExt cx="743327" cy="783826"/>
            </a:xfrm>
          </p:grpSpPr>
          <p:pic>
            <p:nvPicPr>
              <p:cNvPr id="911" name="Google Shape;911;p75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781513" y="2283501"/>
                <a:ext cx="499375" cy="499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12" name="Google Shape;912;p75"/>
              <p:cNvPicPr preferRelativeResize="0"/>
              <p:nvPr/>
            </p:nvPicPr>
            <p:blipFill rotWithShape="1">
              <a:blip r:embed="rId3">
                <a:alphaModFix/>
              </a:blip>
              <a:srcRect b="0" l="12708" r="12625" t="0"/>
              <a:stretch/>
            </p:blipFill>
            <p:spPr>
              <a:xfrm>
                <a:off x="712361" y="2145775"/>
                <a:ext cx="427595" cy="572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13" name="Google Shape;913;p75"/>
              <p:cNvPicPr preferRelativeResize="0"/>
              <p:nvPr/>
            </p:nvPicPr>
            <p:blipFill rotWithShape="1">
              <a:blip r:embed="rId3">
                <a:alphaModFix/>
              </a:blip>
              <a:srcRect b="0" l="12708" r="12625" t="0"/>
              <a:stretch/>
            </p:blipFill>
            <p:spPr>
              <a:xfrm>
                <a:off x="628661" y="2067075"/>
                <a:ext cx="427595" cy="572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14" name="Google Shape;914;p75"/>
              <p:cNvPicPr preferRelativeResize="0"/>
              <p:nvPr/>
            </p:nvPicPr>
            <p:blipFill rotWithShape="1">
              <a:blip r:embed="rId3">
                <a:alphaModFix/>
              </a:blip>
              <a:srcRect b="0" l="12708" r="12625" t="0"/>
              <a:stretch/>
            </p:blipFill>
            <p:spPr>
              <a:xfrm>
                <a:off x="537561" y="1999050"/>
                <a:ext cx="427595" cy="572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15" name="Google Shape;915;p75"/>
          <p:cNvSpPr txBox="1"/>
          <p:nvPr/>
        </p:nvSpPr>
        <p:spPr>
          <a:xfrm>
            <a:off x="0" y="4712400"/>
            <a:ext cx="914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 Material Complementar: </a:t>
            </a:r>
            <a:br>
              <a:rPr b="0" i="0" lang="pt-B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pt-BR" sz="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https://huggingface.co/docs/transformers/tokenizer_summary</a:t>
            </a:r>
            <a:r>
              <a:rPr b="0" i="0" lang="pt-B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75"/>
          <p:cNvSpPr txBox="1"/>
          <p:nvPr/>
        </p:nvSpPr>
        <p:spPr>
          <a:xfrm>
            <a:off x="2050000" y="1159150"/>
            <a:ext cx="1094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Byte-Pair Encoding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WordPiece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Unigram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Sentence Piece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75"/>
          <p:cNvSpPr/>
          <p:nvPr/>
        </p:nvSpPr>
        <p:spPr>
          <a:xfrm>
            <a:off x="3211900" y="1190950"/>
            <a:ext cx="89700" cy="613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75"/>
          <p:cNvSpPr txBox="1"/>
          <p:nvPr/>
        </p:nvSpPr>
        <p:spPr>
          <a:xfrm>
            <a:off x="3211900" y="1313050"/>
            <a:ext cx="98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Subword *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76"/>
          <p:cNvSpPr txBox="1"/>
          <p:nvPr>
            <p:ph type="title"/>
          </p:nvPr>
        </p:nvSpPr>
        <p:spPr>
          <a:xfrm>
            <a:off x="311700" y="449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Pré-treino dos Modelos de Linguagem</a:t>
            </a:r>
            <a:endParaRPr/>
          </a:p>
        </p:txBody>
      </p:sp>
      <p:sp>
        <p:nvSpPr>
          <p:cNvPr id="924" name="Google Shape;924;p76"/>
          <p:cNvSpPr/>
          <p:nvPr/>
        </p:nvSpPr>
        <p:spPr>
          <a:xfrm>
            <a:off x="5210800" y="2361738"/>
            <a:ext cx="829800" cy="8013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76"/>
          <p:cNvSpPr txBox="1"/>
          <p:nvPr/>
        </p:nvSpPr>
        <p:spPr>
          <a:xfrm>
            <a:off x="576525" y="1176975"/>
            <a:ext cx="98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Texto Não-Estruturado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76"/>
          <p:cNvSpPr txBox="1"/>
          <p:nvPr/>
        </p:nvSpPr>
        <p:spPr>
          <a:xfrm>
            <a:off x="281025" y="2772600"/>
            <a:ext cx="1443000" cy="312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Filtro de Qualidade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76"/>
          <p:cNvSpPr txBox="1"/>
          <p:nvPr/>
        </p:nvSpPr>
        <p:spPr>
          <a:xfrm>
            <a:off x="513800" y="3380688"/>
            <a:ext cx="98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Texto Não-Estruturado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8" name="Google Shape;928;p76"/>
          <p:cNvPicPr preferRelativeResize="0"/>
          <p:nvPr/>
        </p:nvPicPr>
        <p:blipFill rotWithShape="1">
          <a:blip r:embed="rId3">
            <a:alphaModFix/>
          </a:blip>
          <a:srcRect b="0" l="12708" r="12625" t="0"/>
          <a:stretch/>
        </p:blipFill>
        <p:spPr>
          <a:xfrm>
            <a:off x="835486" y="3926987"/>
            <a:ext cx="42759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76"/>
          <p:cNvPicPr preferRelativeResize="0"/>
          <p:nvPr/>
        </p:nvPicPr>
        <p:blipFill rotWithShape="1">
          <a:blip r:embed="rId3">
            <a:alphaModFix/>
          </a:blip>
          <a:srcRect b="0" l="12708" r="12625" t="0"/>
          <a:stretch/>
        </p:blipFill>
        <p:spPr>
          <a:xfrm>
            <a:off x="744386" y="3858962"/>
            <a:ext cx="42759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50000" y="1856374"/>
            <a:ext cx="1443125" cy="143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64504" y="1363188"/>
            <a:ext cx="1876295" cy="1380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2" name="Google Shape;932;p76"/>
          <p:cNvCxnSpPr>
            <a:endCxn id="926" idx="0"/>
          </p:cNvCxnSpPr>
          <p:nvPr/>
        </p:nvCxnSpPr>
        <p:spPr>
          <a:xfrm flipH="1">
            <a:off x="1002525" y="2248800"/>
            <a:ext cx="900" cy="52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33" name="Google Shape;933;p76"/>
          <p:cNvCxnSpPr>
            <a:stCxn id="926" idx="2"/>
            <a:endCxn id="927" idx="0"/>
          </p:cNvCxnSpPr>
          <p:nvPr/>
        </p:nvCxnSpPr>
        <p:spPr>
          <a:xfrm>
            <a:off x="1002525" y="3084600"/>
            <a:ext cx="4800" cy="29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34" name="Google Shape;934;p76"/>
          <p:cNvCxnSpPr>
            <a:stCxn id="928" idx="3"/>
            <a:endCxn id="930" idx="2"/>
          </p:cNvCxnSpPr>
          <p:nvPr/>
        </p:nvCxnSpPr>
        <p:spPr>
          <a:xfrm flipH="1" rot="10800000">
            <a:off x="1263081" y="3287237"/>
            <a:ext cx="1508400" cy="926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35" name="Google Shape;935;p76"/>
          <p:cNvSpPr txBox="1"/>
          <p:nvPr/>
        </p:nvSpPr>
        <p:spPr>
          <a:xfrm>
            <a:off x="2277913" y="3731625"/>
            <a:ext cx="987300" cy="32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Tokenização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76"/>
          <p:cNvSpPr txBox="1"/>
          <p:nvPr/>
        </p:nvSpPr>
        <p:spPr>
          <a:xfrm>
            <a:off x="6902100" y="617350"/>
            <a:ext cx="1274100" cy="646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Representação vetorial dos tokens no texto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76"/>
          <p:cNvSpPr/>
          <p:nvPr/>
        </p:nvSpPr>
        <p:spPr>
          <a:xfrm>
            <a:off x="3819100" y="2651550"/>
            <a:ext cx="1191300" cy="22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8" name="Google Shape;938;p76"/>
          <p:cNvCxnSpPr>
            <a:stCxn id="924" idx="7"/>
            <a:endCxn id="931" idx="1"/>
          </p:cNvCxnSpPr>
          <p:nvPr/>
        </p:nvCxnSpPr>
        <p:spPr>
          <a:xfrm flipH="1" rot="10800000">
            <a:off x="5919079" y="2053386"/>
            <a:ext cx="645300" cy="42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med" w="med" type="triangle"/>
          </a:ln>
        </p:spPr>
      </p:cxnSp>
      <p:cxnSp>
        <p:nvCxnSpPr>
          <p:cNvPr id="939" name="Google Shape;939;p76"/>
          <p:cNvCxnSpPr>
            <a:stCxn id="924" idx="2"/>
            <a:endCxn id="924" idx="4"/>
          </p:cNvCxnSpPr>
          <p:nvPr/>
        </p:nvCxnSpPr>
        <p:spPr>
          <a:xfrm>
            <a:off x="5210800" y="2762388"/>
            <a:ext cx="414900" cy="400800"/>
          </a:xfrm>
          <a:prstGeom prst="curvedConnector4">
            <a:avLst>
              <a:gd fmla="val -57393" name="adj1"/>
              <a:gd fmla="val 159375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40" name="Google Shape;940;p76"/>
          <p:cNvSpPr txBox="1"/>
          <p:nvPr/>
        </p:nvSpPr>
        <p:spPr>
          <a:xfrm>
            <a:off x="3777700" y="2912750"/>
            <a:ext cx="1274100" cy="33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Self-Supervision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76"/>
          <p:cNvSpPr txBox="1"/>
          <p:nvPr/>
        </p:nvSpPr>
        <p:spPr>
          <a:xfrm>
            <a:off x="5838225" y="2959275"/>
            <a:ext cx="252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Atualiza os Pesos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Minimiza a perda da função objetivo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Função objetivo depende da arquitetura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2" name="Google Shape;942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25725" y="4103900"/>
            <a:ext cx="296100" cy="29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25725" y="4455250"/>
            <a:ext cx="296100" cy="296100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76"/>
          <p:cNvSpPr txBox="1"/>
          <p:nvPr/>
        </p:nvSpPr>
        <p:spPr>
          <a:xfrm>
            <a:off x="4212075" y="4082600"/>
            <a:ext cx="144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Pesos do modelo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76"/>
          <p:cNvSpPr txBox="1"/>
          <p:nvPr/>
        </p:nvSpPr>
        <p:spPr>
          <a:xfrm>
            <a:off x="4212075" y="4433950"/>
            <a:ext cx="170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Estados do Otimizador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76"/>
          <p:cNvSpPr txBox="1"/>
          <p:nvPr/>
        </p:nvSpPr>
        <p:spPr>
          <a:xfrm>
            <a:off x="6386975" y="3896100"/>
            <a:ext cx="98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Gradientes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7" name="Google Shape;947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00625" y="3896538"/>
            <a:ext cx="296100" cy="296100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76"/>
          <p:cNvSpPr txBox="1"/>
          <p:nvPr/>
        </p:nvSpPr>
        <p:spPr>
          <a:xfrm>
            <a:off x="6386975" y="4258275"/>
            <a:ext cx="170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Ativações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9" name="Google Shape;949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00625" y="4258713"/>
            <a:ext cx="296100" cy="296100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76"/>
          <p:cNvSpPr txBox="1"/>
          <p:nvPr/>
        </p:nvSpPr>
        <p:spPr>
          <a:xfrm>
            <a:off x="6386975" y="4620450"/>
            <a:ext cx="170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Variáveis temporárias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1" name="Google Shape;951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00625" y="4620888"/>
            <a:ext cx="296100" cy="296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2" name="Google Shape;952;p76"/>
          <p:cNvGrpSpPr/>
          <p:nvPr/>
        </p:nvGrpSpPr>
        <p:grpSpPr>
          <a:xfrm>
            <a:off x="501683" y="1608065"/>
            <a:ext cx="1136982" cy="845533"/>
            <a:chOff x="317500" y="1608070"/>
            <a:chExt cx="1505338" cy="1156680"/>
          </a:xfrm>
        </p:grpSpPr>
        <p:pic>
          <p:nvPicPr>
            <p:cNvPr id="953" name="Google Shape;953;p7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17500" y="1608070"/>
              <a:ext cx="743350" cy="743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4" name="Google Shape;954;p7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78450" y="2036120"/>
              <a:ext cx="743350" cy="72863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55" name="Google Shape;955;p76"/>
            <p:cNvGrpSpPr/>
            <p:nvPr/>
          </p:nvGrpSpPr>
          <p:grpSpPr>
            <a:xfrm>
              <a:off x="1079511" y="1618812"/>
              <a:ext cx="743327" cy="783826"/>
              <a:chOff x="537561" y="1999050"/>
              <a:chExt cx="743327" cy="783826"/>
            </a:xfrm>
          </p:grpSpPr>
          <p:pic>
            <p:nvPicPr>
              <p:cNvPr id="956" name="Google Shape;956;p76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781513" y="2283501"/>
                <a:ext cx="499375" cy="499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7" name="Google Shape;957;p76"/>
              <p:cNvPicPr preferRelativeResize="0"/>
              <p:nvPr/>
            </p:nvPicPr>
            <p:blipFill rotWithShape="1">
              <a:blip r:embed="rId3">
                <a:alphaModFix/>
              </a:blip>
              <a:srcRect b="0" l="12708" r="12625" t="0"/>
              <a:stretch/>
            </p:blipFill>
            <p:spPr>
              <a:xfrm>
                <a:off x="712361" y="2145775"/>
                <a:ext cx="427595" cy="572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8" name="Google Shape;958;p76"/>
              <p:cNvPicPr preferRelativeResize="0"/>
              <p:nvPr/>
            </p:nvPicPr>
            <p:blipFill rotWithShape="1">
              <a:blip r:embed="rId3">
                <a:alphaModFix/>
              </a:blip>
              <a:srcRect b="0" l="12708" r="12625" t="0"/>
              <a:stretch/>
            </p:blipFill>
            <p:spPr>
              <a:xfrm>
                <a:off x="628661" y="2067075"/>
                <a:ext cx="427595" cy="572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59" name="Google Shape;959;p76"/>
              <p:cNvPicPr preferRelativeResize="0"/>
              <p:nvPr/>
            </p:nvPicPr>
            <p:blipFill rotWithShape="1">
              <a:blip r:embed="rId3">
                <a:alphaModFix/>
              </a:blip>
              <a:srcRect b="0" l="12708" r="12625" t="0"/>
              <a:stretch/>
            </p:blipFill>
            <p:spPr>
              <a:xfrm>
                <a:off x="537561" y="1999050"/>
                <a:ext cx="427595" cy="572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60" name="Google Shape;960;p76"/>
          <p:cNvSpPr txBox="1"/>
          <p:nvPr/>
        </p:nvSpPr>
        <p:spPr>
          <a:xfrm>
            <a:off x="0" y="4712400"/>
            <a:ext cx="914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 Material Complementar: </a:t>
            </a:r>
            <a:br>
              <a:rPr b="0" i="0" lang="pt-B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pt-BR" sz="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https://huggingface.co/docs/transformers/tokenizer_summary</a:t>
            </a:r>
            <a:r>
              <a:rPr b="0" i="0" lang="pt-B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76"/>
          <p:cNvSpPr txBox="1"/>
          <p:nvPr/>
        </p:nvSpPr>
        <p:spPr>
          <a:xfrm>
            <a:off x="2050000" y="1159150"/>
            <a:ext cx="1094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Byte-Pair Encoding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WordPiece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Unigram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Sentence Piece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76"/>
          <p:cNvSpPr txBox="1"/>
          <p:nvPr/>
        </p:nvSpPr>
        <p:spPr>
          <a:xfrm>
            <a:off x="3211900" y="1313050"/>
            <a:ext cx="98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Subword *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76"/>
          <p:cNvSpPr/>
          <p:nvPr/>
        </p:nvSpPr>
        <p:spPr>
          <a:xfrm>
            <a:off x="3211900" y="1190950"/>
            <a:ext cx="89700" cy="613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77"/>
          <p:cNvSpPr txBox="1"/>
          <p:nvPr/>
        </p:nvSpPr>
        <p:spPr>
          <a:xfrm>
            <a:off x="311700" y="404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pt-BR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Arquiteturas e Funções Objetivo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77"/>
          <p:cNvSpPr txBox="1"/>
          <p:nvPr/>
        </p:nvSpPr>
        <p:spPr>
          <a:xfrm>
            <a:off x="311700" y="2046688"/>
            <a:ext cx="98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Texto Não-Estruturado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0" name="Google Shape;970;p77"/>
          <p:cNvPicPr preferRelativeResize="0"/>
          <p:nvPr/>
        </p:nvPicPr>
        <p:blipFill rotWithShape="1">
          <a:blip r:embed="rId3">
            <a:alphaModFix/>
          </a:blip>
          <a:srcRect b="0" l="12708" r="12625" t="0"/>
          <a:stretch/>
        </p:blipFill>
        <p:spPr>
          <a:xfrm>
            <a:off x="633386" y="2592987"/>
            <a:ext cx="42759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77"/>
          <p:cNvPicPr preferRelativeResize="0"/>
          <p:nvPr/>
        </p:nvPicPr>
        <p:blipFill rotWithShape="1">
          <a:blip r:embed="rId3">
            <a:alphaModFix/>
          </a:blip>
          <a:srcRect b="0" l="12708" r="12625" t="0"/>
          <a:stretch/>
        </p:blipFill>
        <p:spPr>
          <a:xfrm>
            <a:off x="542286" y="2524962"/>
            <a:ext cx="42759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77"/>
          <p:cNvSpPr txBox="1"/>
          <p:nvPr/>
        </p:nvSpPr>
        <p:spPr>
          <a:xfrm>
            <a:off x="1931625" y="1130900"/>
            <a:ext cx="281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Arquitetura</a:t>
            </a:r>
            <a:r>
              <a:rPr b="0" i="0" lang="pt-BR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	: Autoencoding</a:t>
            </a:r>
            <a:endParaRPr b="0" i="0" sz="1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Objetivo</a:t>
            </a:r>
            <a:r>
              <a:rPr b="0" i="0" lang="pt-BR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	: Masked Language Modeling</a:t>
            </a:r>
            <a:endParaRPr b="0" i="0" sz="1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77"/>
          <p:cNvSpPr txBox="1"/>
          <p:nvPr/>
        </p:nvSpPr>
        <p:spPr>
          <a:xfrm>
            <a:off x="1990363" y="2154400"/>
            <a:ext cx="281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Arquitetura</a:t>
            </a:r>
            <a:r>
              <a:rPr b="0" i="0" lang="pt-BR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	: Autoregressive</a:t>
            </a:r>
            <a:endParaRPr b="0" i="0" sz="1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Objetivo</a:t>
            </a:r>
            <a:r>
              <a:rPr b="0" i="0" lang="pt-BR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	: Causal Language Modeling</a:t>
            </a:r>
            <a:endParaRPr b="0" i="0" sz="1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77"/>
          <p:cNvSpPr txBox="1"/>
          <p:nvPr/>
        </p:nvSpPr>
        <p:spPr>
          <a:xfrm>
            <a:off x="1990363" y="3291075"/>
            <a:ext cx="281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Arquitetura</a:t>
            </a:r>
            <a:r>
              <a:rPr b="0" i="0" lang="pt-BR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	: Seq-to-Seq</a:t>
            </a:r>
            <a:endParaRPr b="0" i="0" sz="1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Objetivo</a:t>
            </a:r>
            <a:r>
              <a:rPr b="0" i="0" lang="pt-BR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	: Span Corruption</a:t>
            </a:r>
            <a:endParaRPr b="0" i="0" sz="1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77"/>
          <p:cNvSpPr txBox="1"/>
          <p:nvPr/>
        </p:nvSpPr>
        <p:spPr>
          <a:xfrm>
            <a:off x="1931625" y="1623488"/>
            <a:ext cx="3080700" cy="369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The teacher </a:t>
            </a:r>
            <a:r>
              <a:rPr b="1" i="0" lang="pt-BR" sz="1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&lt;MASK&gt;</a:t>
            </a:r>
            <a:r>
              <a:rPr b="0" i="0" lang="pt-BR" sz="1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the student</a:t>
            </a:r>
            <a:endParaRPr b="0"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76" name="Google Shape;976;p77"/>
          <p:cNvSpPr txBox="1"/>
          <p:nvPr/>
        </p:nvSpPr>
        <p:spPr>
          <a:xfrm>
            <a:off x="1931625" y="2686463"/>
            <a:ext cx="3080700" cy="369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The teacher </a:t>
            </a:r>
            <a:r>
              <a:rPr b="1" i="0" lang="pt-BR" sz="1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?</a:t>
            </a:r>
            <a:endParaRPr b="0"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77" name="Google Shape;977;p77"/>
          <p:cNvSpPr txBox="1"/>
          <p:nvPr/>
        </p:nvSpPr>
        <p:spPr>
          <a:xfrm>
            <a:off x="1931625" y="3749438"/>
            <a:ext cx="3080700" cy="369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The teacher </a:t>
            </a:r>
            <a:r>
              <a:rPr b="1" i="0" lang="pt-BR" sz="1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&lt;X&gt; </a:t>
            </a:r>
            <a:r>
              <a:rPr b="0" i="0" lang="pt-BR" sz="1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student</a:t>
            </a:r>
            <a:endParaRPr b="0"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978" name="Google Shape;978;p77"/>
          <p:cNvCxnSpPr>
            <a:stCxn id="975" idx="3"/>
            <a:endCxn id="979" idx="1"/>
          </p:cNvCxnSpPr>
          <p:nvPr/>
        </p:nvCxnSpPr>
        <p:spPr>
          <a:xfrm>
            <a:off x="5012325" y="1808138"/>
            <a:ext cx="200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med" w="med" type="triangle"/>
          </a:ln>
        </p:spPr>
      </p:cxnSp>
      <p:cxnSp>
        <p:nvCxnSpPr>
          <p:cNvPr id="980" name="Google Shape;980;p77"/>
          <p:cNvCxnSpPr>
            <a:stCxn id="976" idx="3"/>
            <a:endCxn id="981" idx="1"/>
          </p:cNvCxnSpPr>
          <p:nvPr/>
        </p:nvCxnSpPr>
        <p:spPr>
          <a:xfrm>
            <a:off x="5012325" y="2871113"/>
            <a:ext cx="200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med" w="med" type="triangle"/>
          </a:ln>
        </p:spPr>
      </p:cxnSp>
      <p:cxnSp>
        <p:nvCxnSpPr>
          <p:cNvPr id="982" name="Google Shape;982;p77"/>
          <p:cNvCxnSpPr>
            <a:stCxn id="977" idx="3"/>
            <a:endCxn id="983" idx="1"/>
          </p:cNvCxnSpPr>
          <p:nvPr/>
        </p:nvCxnSpPr>
        <p:spPr>
          <a:xfrm>
            <a:off x="5012325" y="3934088"/>
            <a:ext cx="200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med" w="med" type="triangle"/>
          </a:ln>
        </p:spPr>
      </p:cxnSp>
      <p:cxnSp>
        <p:nvCxnSpPr>
          <p:cNvPr id="984" name="Google Shape;984;p77"/>
          <p:cNvCxnSpPr>
            <a:stCxn id="970" idx="3"/>
            <a:endCxn id="975" idx="1"/>
          </p:cNvCxnSpPr>
          <p:nvPr/>
        </p:nvCxnSpPr>
        <p:spPr>
          <a:xfrm flipH="1" rot="10800000">
            <a:off x="1060981" y="1808037"/>
            <a:ext cx="870600" cy="107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85" name="Google Shape;985;p77"/>
          <p:cNvCxnSpPr>
            <a:stCxn id="970" idx="3"/>
            <a:endCxn id="976" idx="1"/>
          </p:cNvCxnSpPr>
          <p:nvPr/>
        </p:nvCxnSpPr>
        <p:spPr>
          <a:xfrm flipH="1" rot="10800000">
            <a:off x="1060981" y="2871237"/>
            <a:ext cx="870600" cy="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86" name="Google Shape;986;p77"/>
          <p:cNvCxnSpPr>
            <a:stCxn id="970" idx="3"/>
            <a:endCxn id="977" idx="1"/>
          </p:cNvCxnSpPr>
          <p:nvPr/>
        </p:nvCxnSpPr>
        <p:spPr>
          <a:xfrm>
            <a:off x="1060981" y="2879337"/>
            <a:ext cx="870600" cy="105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79" name="Google Shape;979;p77"/>
          <p:cNvSpPr txBox="1"/>
          <p:nvPr/>
        </p:nvSpPr>
        <p:spPr>
          <a:xfrm>
            <a:off x="7017900" y="1438700"/>
            <a:ext cx="1592100" cy="738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The teacher </a:t>
            </a:r>
            <a:r>
              <a:rPr b="1" i="0" lang="pt-BR" sz="1200" u="sng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teaches</a:t>
            </a:r>
            <a:r>
              <a:rPr b="0" i="0" lang="pt-BR" sz="1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the student</a:t>
            </a:r>
            <a:endParaRPr b="0"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81" name="Google Shape;981;p77"/>
          <p:cNvSpPr txBox="1"/>
          <p:nvPr/>
        </p:nvSpPr>
        <p:spPr>
          <a:xfrm>
            <a:off x="7017900" y="2594075"/>
            <a:ext cx="1592100" cy="554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The teacher </a:t>
            </a:r>
            <a:r>
              <a:rPr b="1" i="0" lang="pt-BR" sz="1200" u="sng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teaches</a:t>
            </a:r>
            <a:endParaRPr b="0" i="0" sz="1200" u="sng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83" name="Google Shape;983;p77"/>
          <p:cNvSpPr txBox="1"/>
          <p:nvPr/>
        </p:nvSpPr>
        <p:spPr>
          <a:xfrm>
            <a:off x="7017900" y="3564650"/>
            <a:ext cx="1592100" cy="738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The teacher </a:t>
            </a:r>
            <a:r>
              <a:rPr b="1" i="0" lang="pt-BR" sz="1200" u="sng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teaches the</a:t>
            </a:r>
            <a:r>
              <a:rPr b="1" i="0" lang="pt-BR" sz="1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pt-BR" sz="1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student</a:t>
            </a:r>
            <a:endParaRPr b="0" i="0" sz="12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87" name="Google Shape;987;p77"/>
          <p:cNvSpPr/>
          <p:nvPr/>
        </p:nvSpPr>
        <p:spPr>
          <a:xfrm>
            <a:off x="5494050" y="1347650"/>
            <a:ext cx="987300" cy="9210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Encoder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77"/>
          <p:cNvSpPr/>
          <p:nvPr/>
        </p:nvSpPr>
        <p:spPr>
          <a:xfrm>
            <a:off x="5494050" y="2410625"/>
            <a:ext cx="987300" cy="9210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Decoder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77"/>
          <p:cNvSpPr/>
          <p:nvPr/>
        </p:nvSpPr>
        <p:spPr>
          <a:xfrm>
            <a:off x="5494050" y="3473600"/>
            <a:ext cx="987300" cy="921000"/>
          </a:xfrm>
          <a:prstGeom prst="ellipse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Encoder- Decoder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77"/>
          <p:cNvSpPr txBox="1"/>
          <p:nvPr/>
        </p:nvSpPr>
        <p:spPr>
          <a:xfrm>
            <a:off x="1990375" y="4590450"/>
            <a:ext cx="30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Self-Supervised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1" name="Google Shape;991;p77"/>
          <p:cNvSpPr/>
          <p:nvPr/>
        </p:nvSpPr>
        <p:spPr>
          <a:xfrm rot="5400000">
            <a:off x="3311925" y="2871050"/>
            <a:ext cx="320100" cy="3185100"/>
          </a:xfrm>
          <a:prstGeom prst="rightBrace">
            <a:avLst>
              <a:gd fmla="val 50000" name="adj1"/>
              <a:gd fmla="val 49685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7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pt-BR" sz="2400">
                <a:solidFill>
                  <a:srgbClr val="FF6600"/>
                </a:solidFill>
              </a:rPr>
              <a:t>Bidirectional Encoder Representations from Transformers</a:t>
            </a:r>
            <a:endParaRPr sz="2400">
              <a:solidFill>
                <a:srgbClr val="FF6600"/>
              </a:solidFill>
            </a:endParaRPr>
          </a:p>
        </p:txBody>
      </p:sp>
      <p:sp>
        <p:nvSpPr>
          <p:cNvPr id="997" name="Google Shape;997;p7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600"/>
              <a:buChar char="●"/>
            </a:pPr>
            <a:r>
              <a:rPr lang="pt-BR" sz="1600"/>
              <a:t>Modelos de Linguagem Tradicionais: dependem da ordem sequencial de palavras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600"/>
              <a:buChar char="●"/>
            </a:pPr>
            <a:r>
              <a:rPr lang="pt-BR" sz="1600"/>
              <a:t>BERT: É um modelo de linguagem contextual, pois mapeia a representação contextual bidirecional de toda a frase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600"/>
              <a:buChar char="●"/>
            </a:pPr>
            <a:r>
              <a:rPr lang="pt-BR" sz="1600"/>
              <a:t>É um modelo pré-treinado para Processamento de Linguagem Natural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600"/>
              <a:buChar char="●"/>
            </a:pPr>
            <a:r>
              <a:rPr lang="pt-BR" sz="1600"/>
              <a:t>Utiliza transformers mas, apenas o mecanismo codificador é necessário</a:t>
            </a:r>
            <a:endParaRPr sz="1600"/>
          </a:p>
        </p:txBody>
      </p:sp>
      <p:pic>
        <p:nvPicPr>
          <p:cNvPr id="998" name="Google Shape;998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545000"/>
            <a:ext cx="4095499" cy="277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7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pt-BR" sz="2400">
                <a:solidFill>
                  <a:srgbClr val="FF6600"/>
                </a:solidFill>
              </a:rPr>
              <a:t>Bidirectional Encoder Representations from Transformers</a:t>
            </a:r>
            <a:endParaRPr sz="2400">
              <a:solidFill>
                <a:srgbClr val="FF6600"/>
              </a:solidFill>
            </a:endParaRPr>
          </a:p>
        </p:txBody>
      </p:sp>
      <p:sp>
        <p:nvSpPr>
          <p:cNvPr id="1004" name="Google Shape;1004;p7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800"/>
              <a:buChar char="●"/>
            </a:pPr>
            <a:r>
              <a:rPr lang="pt-BR" sz="1800"/>
              <a:t>Dados</a:t>
            </a:r>
            <a:endParaRPr sz="18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pt-BR" sz="1600"/>
              <a:t>Wikipedia (2.5B palavras) + BookCorpus (800M palavras)</a:t>
            </a:r>
            <a:endParaRPr sz="16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800"/>
              <a:buChar char="●"/>
            </a:pPr>
            <a:r>
              <a:rPr lang="pt-BR" sz="1800"/>
              <a:t>BERT-Base: 110M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800"/>
              <a:buChar char="●"/>
            </a:pPr>
            <a:r>
              <a:rPr lang="pt-BR" sz="1800"/>
              <a:t>BERT-Large: 340M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800"/>
              <a:buChar char="●"/>
            </a:pPr>
            <a:r>
              <a:rPr lang="pt-BR" sz="1800"/>
              <a:t>Treinado em 4 dias</a:t>
            </a:r>
            <a:endParaRPr sz="1600"/>
          </a:p>
        </p:txBody>
      </p:sp>
      <p:pic>
        <p:nvPicPr>
          <p:cNvPr id="1005" name="Google Shape;1005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545000"/>
            <a:ext cx="4095499" cy="277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000" y="429250"/>
            <a:ext cx="3255099" cy="219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9750" y="2916600"/>
            <a:ext cx="2673126" cy="179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23475" y="530900"/>
            <a:ext cx="2758975" cy="91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46550" y="1352050"/>
            <a:ext cx="2342700" cy="7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8525" y="2402274"/>
            <a:ext cx="3142409" cy="221682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4" name="Google Shape;124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68000" y="3464002"/>
            <a:ext cx="4420237" cy="776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5" name="Google Shape;125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041450" y="2114688"/>
            <a:ext cx="1927071" cy="91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pt-BR"/>
              <a:t>BERT e Transfer Learning </a:t>
            </a:r>
            <a:endParaRPr sz="2577"/>
          </a:p>
        </p:txBody>
      </p:sp>
      <p:sp>
        <p:nvSpPr>
          <p:cNvPr id="1011" name="Google Shape;1011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Duas etapas:</a:t>
            </a:r>
            <a:endParaRPr sz="18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Pre-treinamento do modelo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Fine-tuning: treinar apenas algumas camadas do modelo pré-treinado (ou adicionar novas camadas) de forma a executar tarefas específicas</a:t>
            </a:r>
            <a:endParaRPr/>
          </a:p>
        </p:txBody>
      </p:sp>
      <p:pic>
        <p:nvPicPr>
          <p:cNvPr id="1012" name="Google Shape;1012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2900" y="2465400"/>
            <a:ext cx="6165088" cy="26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pt-BR"/>
              <a:t>BERT pre-training: Masked Language Modeling</a:t>
            </a:r>
            <a:endParaRPr/>
          </a:p>
        </p:txBody>
      </p:sp>
      <p:pic>
        <p:nvPicPr>
          <p:cNvPr id="1018" name="Google Shape;1018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4214" y="951325"/>
            <a:ext cx="5815572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81"/>
          <p:cNvSpPr txBox="1"/>
          <p:nvPr/>
        </p:nvSpPr>
        <p:spPr>
          <a:xfrm>
            <a:off x="5056500" y="4804800"/>
            <a:ext cx="4087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Fonte: https://jalammar.github.io/illustrated-bert/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pt-BR"/>
              <a:t>BERT pre-training: Next Sentence Prediction</a:t>
            </a:r>
            <a:endParaRPr/>
          </a:p>
        </p:txBody>
      </p:sp>
      <p:pic>
        <p:nvPicPr>
          <p:cNvPr id="1025" name="Google Shape;1025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3325" y="1017725"/>
            <a:ext cx="5557347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pt-BR" sz="2400">
                <a:solidFill>
                  <a:srgbClr val="FF6600"/>
                </a:solidFill>
              </a:rPr>
              <a:t>BERT: Fine-tuning</a:t>
            </a:r>
            <a:endParaRPr sz="2400">
              <a:solidFill>
                <a:srgbClr val="FF6600"/>
              </a:solidFill>
            </a:endParaRPr>
          </a:p>
        </p:txBody>
      </p:sp>
      <p:pic>
        <p:nvPicPr>
          <p:cNvPr id="1031" name="Google Shape;1031;p83"/>
          <p:cNvPicPr preferRelativeResize="0"/>
          <p:nvPr/>
        </p:nvPicPr>
        <p:blipFill rotWithShape="1">
          <a:blip r:embed="rId3">
            <a:alphaModFix/>
          </a:blip>
          <a:srcRect b="0" l="15128" r="16227" t="0"/>
          <a:stretch/>
        </p:blipFill>
        <p:spPr>
          <a:xfrm>
            <a:off x="4292775" y="394225"/>
            <a:ext cx="4429651" cy="435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8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Char char="●"/>
            </a:pPr>
            <a:r>
              <a:rPr lang="pt-BR"/>
              <a:t>Diversas tarefas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Char char="●"/>
            </a:pPr>
            <a:r>
              <a:rPr lang="pt-BR"/>
              <a:t>Como extrator de features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/>
              <a:t>Feature de palavras: posição do token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/>
              <a:t>Feature de sentenças: token especial [CLS]</a:t>
            </a:r>
            <a:endParaRPr/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pt-BR"/>
              <a:t>Pode ser usado para classificação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84"/>
          <p:cNvSpPr txBox="1"/>
          <p:nvPr>
            <p:ph type="title"/>
          </p:nvPr>
        </p:nvSpPr>
        <p:spPr>
          <a:xfrm>
            <a:off x="298675" y="415576"/>
            <a:ext cx="7429500" cy="10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4400"/>
              <a:buFont typeface="Arial"/>
              <a:buNone/>
            </a:pPr>
            <a:r>
              <a:rPr lang="pt-BR"/>
              <a:t>Sentence Classification: Sentiment Analysis</a:t>
            </a:r>
            <a:endParaRPr/>
          </a:p>
        </p:txBody>
      </p:sp>
      <p:pic>
        <p:nvPicPr>
          <p:cNvPr id="1038" name="Google Shape;1038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4702" y="1192381"/>
            <a:ext cx="6154596" cy="37188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84"/>
          <p:cNvSpPr txBox="1"/>
          <p:nvPr/>
        </p:nvSpPr>
        <p:spPr>
          <a:xfrm>
            <a:off x="2652900" y="4827000"/>
            <a:ext cx="383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</a:t>
            </a:r>
            <a:r>
              <a:rPr b="0" i="0" lang="pt-B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https://jalammar.github.io/illustrated-transformer/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85"/>
          <p:cNvSpPr txBox="1"/>
          <p:nvPr>
            <p:ph type="title"/>
          </p:nvPr>
        </p:nvSpPr>
        <p:spPr>
          <a:xfrm>
            <a:off x="298675" y="415576"/>
            <a:ext cx="7429500" cy="10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3200"/>
              <a:buFont typeface="Arial"/>
              <a:buNone/>
            </a:pPr>
            <a:r>
              <a:rPr lang="pt-BR"/>
              <a:t>ColBERT</a:t>
            </a:r>
            <a:endParaRPr/>
          </a:p>
        </p:txBody>
      </p:sp>
      <p:pic>
        <p:nvPicPr>
          <p:cNvPr id="1045" name="Google Shape;1045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8200" y="1240525"/>
            <a:ext cx="4718375" cy="291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85"/>
          <p:cNvSpPr txBox="1"/>
          <p:nvPr/>
        </p:nvSpPr>
        <p:spPr>
          <a:xfrm>
            <a:off x="2233150" y="4251600"/>
            <a:ext cx="329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Fonte: https://github.com/stanford-futuredata/ColBERT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86"/>
          <p:cNvSpPr txBox="1"/>
          <p:nvPr>
            <p:ph type="title"/>
          </p:nvPr>
        </p:nvSpPr>
        <p:spPr>
          <a:xfrm>
            <a:off x="857250" y="400051"/>
            <a:ext cx="7429500" cy="10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pt-BR"/>
              <a:t>Variações</a:t>
            </a:r>
            <a:endParaRPr/>
          </a:p>
        </p:txBody>
      </p:sp>
      <p:pic>
        <p:nvPicPr>
          <p:cNvPr id="1052" name="Google Shape;1052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2101" y="1146225"/>
            <a:ext cx="7279798" cy="369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pt-BR"/>
              <a:t>Text-to-Text Transfer Transformer (T5)</a:t>
            </a:r>
            <a:endParaRPr/>
          </a:p>
        </p:txBody>
      </p:sp>
      <p:pic>
        <p:nvPicPr>
          <p:cNvPr id="1058" name="Google Shape;1058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2212838"/>
            <a:ext cx="6096000" cy="24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87"/>
          <p:cNvSpPr txBox="1"/>
          <p:nvPr/>
        </p:nvSpPr>
        <p:spPr>
          <a:xfrm>
            <a:off x="1524000" y="4752350"/>
            <a:ext cx="6096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Fonte: https://ai.googleblog.com/2020/02/exploring-transfer-learning-with-t5.html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Encoder-decoder transformer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Gera texto como saída para qualquer tarefa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1072" y="28075"/>
            <a:ext cx="4638026" cy="50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88"/>
          <p:cNvSpPr txBox="1"/>
          <p:nvPr>
            <p:ph type="title"/>
          </p:nvPr>
        </p:nvSpPr>
        <p:spPr>
          <a:xfrm>
            <a:off x="444525" y="1450650"/>
            <a:ext cx="2730900" cy="22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pt-BR" sz="3300"/>
              <a:t>Generative Pretrained Transformer (GPT)</a:t>
            </a:r>
            <a:endParaRPr sz="330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pt-BR"/>
              <a:t>Generative Pretrained Transformer (GPT)</a:t>
            </a:r>
            <a:endParaRPr/>
          </a:p>
        </p:txBody>
      </p:sp>
      <p:sp>
        <p:nvSpPr>
          <p:cNvPr id="1072" name="Google Shape;1072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OpenAI (2018) </a:t>
            </a:r>
            <a:br>
              <a:rPr lang="pt-BR"/>
            </a:br>
            <a:r>
              <a:rPr lang="pt-BR" u="sng">
                <a:solidFill>
                  <a:schemeClr val="hlink"/>
                </a:solidFill>
                <a:hlinkClick r:id="rId3"/>
              </a:rPr>
              <a:t>https://openai.com/blog/language-unsupervised/</a:t>
            </a:r>
            <a:r>
              <a:rPr lang="pt-BR"/>
              <a:t> 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Modelagem de Linguagem Não Supervisionada (Pré-treinamento)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Processa o texto de forma unidirecional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Transformer </a:t>
            </a:r>
            <a:r>
              <a:rPr b="1" lang="pt-BR"/>
              <a:t>decoder</a:t>
            </a:r>
            <a:r>
              <a:rPr lang="pt-BR"/>
              <a:t> com 12 camadas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768-dimensional hidden states, 3072-dimensional feed-forward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pt-BR"/>
              <a:t>Byte-pair encoding</a:t>
            </a:r>
            <a:r>
              <a:rPr lang="pt-BR"/>
              <a:t> com 40.000 merges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117M parâmetros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Treinado no BooksCorpus: mais de 7.000 livros (sentenças longas)</a:t>
            </a:r>
            <a:endParaRPr/>
          </a:p>
        </p:txBody>
      </p:sp>
      <p:sp>
        <p:nvSpPr>
          <p:cNvPr id="1073" name="Google Shape;1073;p89"/>
          <p:cNvSpPr txBox="1"/>
          <p:nvPr/>
        </p:nvSpPr>
        <p:spPr>
          <a:xfrm>
            <a:off x="311700" y="4568875"/>
            <a:ext cx="7187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Artigo Original: https://cdn.openai.com/research-covers/language-unsupervised/language_understanding_paper.pdf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pt-BR"/>
              <a:t>Computando as Probabilidades</a:t>
            </a:r>
            <a:endParaRPr/>
          </a:p>
        </p:txBody>
      </p:sp>
      <p:sp>
        <p:nvSpPr>
          <p:cNvPr id="131" name="Google Shape;131;p9"/>
          <p:cNvSpPr txBox="1"/>
          <p:nvPr/>
        </p:nvSpPr>
        <p:spPr>
          <a:xfrm>
            <a:off x="335788" y="3526500"/>
            <a:ext cx="8520600" cy="11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P(“its water is so transparent”) = P(its, water, is, so, transparent) =</a:t>
            </a:r>
            <a:br>
              <a:rPr b="0" i="1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P(its) × P(water| its) × P(is | its, water) × </a:t>
            </a:r>
            <a:br>
              <a:rPr b="0" i="1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P(so | its, water, is) × P(transparent | its, water, is, so)</a:t>
            </a:r>
            <a:endParaRPr b="0" i="1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" name="Google Shape;132;p9"/>
          <p:cNvGrpSpPr/>
          <p:nvPr/>
        </p:nvGrpSpPr>
        <p:grpSpPr>
          <a:xfrm>
            <a:off x="1706938" y="1322525"/>
            <a:ext cx="2227500" cy="755275"/>
            <a:chOff x="1368975" y="1017725"/>
            <a:chExt cx="2227500" cy="755275"/>
          </a:xfrm>
        </p:grpSpPr>
        <p:sp>
          <p:nvSpPr>
            <p:cNvPr id="133" name="Google Shape;133;p9"/>
            <p:cNvSpPr txBox="1"/>
            <p:nvPr/>
          </p:nvSpPr>
          <p:spPr>
            <a:xfrm>
              <a:off x="1368975" y="1183200"/>
              <a:ext cx="1613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pt-BR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p(B|A) = </a:t>
              </a:r>
              <a:endPara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9"/>
            <p:cNvSpPr txBox="1"/>
            <p:nvPr/>
          </p:nvSpPr>
          <p:spPr>
            <a:xfrm>
              <a:off x="2413275" y="1017725"/>
              <a:ext cx="10854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pt-BR" sz="1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P(A,B)</a:t>
              </a:r>
              <a:endParaRPr b="1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9"/>
            <p:cNvSpPr txBox="1"/>
            <p:nvPr/>
          </p:nvSpPr>
          <p:spPr>
            <a:xfrm>
              <a:off x="2413275" y="1326600"/>
              <a:ext cx="10854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pt-BR" sz="1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P(A)</a:t>
              </a:r>
              <a:endParaRPr b="1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6" name="Google Shape;136;p9"/>
            <p:cNvCxnSpPr/>
            <p:nvPr/>
          </p:nvCxnSpPr>
          <p:spPr>
            <a:xfrm>
              <a:off x="2413275" y="1414050"/>
              <a:ext cx="1183200" cy="0"/>
            </a:xfrm>
            <a:prstGeom prst="straightConnector1">
              <a:avLst/>
            </a:prstGeom>
            <a:noFill/>
            <a:ln cap="flat" cmpd="sng" w="3810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37" name="Google Shape;137;p9"/>
          <p:cNvSpPr txBox="1"/>
          <p:nvPr/>
        </p:nvSpPr>
        <p:spPr>
          <a:xfrm>
            <a:off x="5032863" y="1484600"/>
            <a:ext cx="2404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P(A,B) = P(A) </a:t>
            </a:r>
            <a:r>
              <a:rPr b="1" i="1" lang="pt-BR" sz="1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× </a:t>
            </a:r>
            <a:r>
              <a:rPr b="1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P(B|A)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8" name="Google Shape;138;p9"/>
          <p:cNvCxnSpPr/>
          <p:nvPr/>
        </p:nvCxnSpPr>
        <p:spPr>
          <a:xfrm flipH="1" rot="10800000">
            <a:off x="4244050" y="1713888"/>
            <a:ext cx="704100" cy="99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39" name="Google Shape;139;p9"/>
          <p:cNvSpPr txBox="1"/>
          <p:nvPr/>
        </p:nvSpPr>
        <p:spPr>
          <a:xfrm>
            <a:off x="0" y="2160450"/>
            <a:ext cx="9144000" cy="12834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P(A, B, C, D) = P(A) × P(B|A) × P(C|A,B) × P(D|A,B,C)</a:t>
            </a:r>
            <a:endParaRPr b="0" i="1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P(x</a:t>
            </a:r>
            <a:r>
              <a:rPr b="0" baseline="-25000" i="1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1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x</a:t>
            </a:r>
            <a:r>
              <a:rPr b="0" baseline="-25000" i="1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1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x</a:t>
            </a:r>
            <a:r>
              <a:rPr b="0" baseline="-25000" i="1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1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,..., x</a:t>
            </a:r>
            <a:r>
              <a:rPr b="0" baseline="-25000" i="1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0" i="1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= P(x</a:t>
            </a:r>
            <a:r>
              <a:rPr b="0" baseline="-25000" i="1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1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× P(x</a:t>
            </a:r>
            <a:r>
              <a:rPr b="0" baseline="-25000" i="1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1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|x</a:t>
            </a:r>
            <a:r>
              <a:rPr b="0" baseline="-25000" i="1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1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× P(x</a:t>
            </a:r>
            <a:r>
              <a:rPr b="0" baseline="-25000" i="1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1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|x</a:t>
            </a:r>
            <a:r>
              <a:rPr b="0" baseline="-25000" i="1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1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,x</a:t>
            </a:r>
            <a:r>
              <a:rPr b="0" baseline="-25000" i="1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1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× P(x</a:t>
            </a:r>
            <a:r>
              <a:rPr b="0" baseline="-25000" i="1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0" i="1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|x</a:t>
            </a:r>
            <a:r>
              <a:rPr b="0" baseline="-25000" i="1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1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,x</a:t>
            </a:r>
            <a:r>
              <a:rPr b="0" baseline="-25000" i="1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1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,x</a:t>
            </a:r>
            <a:r>
              <a:rPr b="0" baseline="-25000" i="1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1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,…,x</a:t>
            </a:r>
            <a:r>
              <a:rPr b="0" baseline="-25000" i="1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n-1</a:t>
            </a:r>
            <a:r>
              <a:rPr b="0" i="1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9"/>
          <p:cNvSpPr txBox="1"/>
          <p:nvPr/>
        </p:nvSpPr>
        <p:spPr>
          <a:xfrm>
            <a:off x="311725" y="977250"/>
            <a:ext cx="63843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 </a:t>
            </a:r>
            <a:r>
              <a:rPr b="0" i="1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P(“its water is so transparent”) </a:t>
            </a:r>
            <a:endParaRPr b="0" i="1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pt-BR" sz="2400">
                <a:solidFill>
                  <a:srgbClr val="FF6600"/>
                </a:solidFill>
              </a:rPr>
              <a:t>GPT-2</a:t>
            </a:r>
            <a:endParaRPr sz="2400">
              <a:solidFill>
                <a:srgbClr val="FF6600"/>
              </a:solidFill>
            </a:endParaRPr>
          </a:p>
        </p:txBody>
      </p:sp>
      <p:sp>
        <p:nvSpPr>
          <p:cNvPr id="1079" name="Google Shape;1079;p9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Char char="●"/>
            </a:pPr>
            <a:r>
              <a:rPr lang="pt-BR"/>
              <a:t>Conjunto de dados maior e adição de mais parâmetros ao modelo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Char char="●"/>
            </a:pPr>
            <a:r>
              <a:rPr lang="pt-BR"/>
              <a:t>WebText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/>
              <a:t>40 GB 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/>
              <a:t>8 milhões de documentos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pt-BR"/>
              <a:t>Removidos todos os artigos da Wikipedia pois muitos conjuntos de teste contém artigos da Wikipedia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Char char="●"/>
            </a:pPr>
            <a:r>
              <a:rPr lang="pt-BR"/>
              <a:t>1,5 bilhão de parâmetros (10x &gt; GPT-1)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Char char="●"/>
            </a:pPr>
            <a:r>
              <a:rPr lang="pt-BR"/>
              <a:t>48 camadas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Char char="●"/>
            </a:pPr>
            <a:r>
              <a:rPr lang="pt-BR"/>
              <a:t>50.257 tokens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400"/>
              <a:buChar char="●"/>
            </a:pPr>
            <a:r>
              <a:rPr lang="pt-BR"/>
              <a:t>Demo: https://demo.allennlp.org/next-token-lm</a:t>
            </a:r>
            <a:endParaRPr/>
          </a:p>
        </p:txBody>
      </p:sp>
      <p:pic>
        <p:nvPicPr>
          <p:cNvPr id="1080" name="Google Shape;1080;p90"/>
          <p:cNvPicPr preferRelativeResize="0"/>
          <p:nvPr/>
        </p:nvPicPr>
        <p:blipFill rotWithShape="1">
          <a:blip r:embed="rId3">
            <a:alphaModFix/>
          </a:blip>
          <a:srcRect b="0" l="6463" r="35568" t="0"/>
          <a:stretch/>
        </p:blipFill>
        <p:spPr>
          <a:xfrm>
            <a:off x="4966875" y="1457288"/>
            <a:ext cx="3865424" cy="253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90"/>
          <p:cNvSpPr txBox="1"/>
          <p:nvPr/>
        </p:nvSpPr>
        <p:spPr>
          <a:xfrm>
            <a:off x="5832300" y="39505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Fonte: https://jalammar.github.io/illustrated-gpt2/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pt-BR"/>
              <a:t>GPT-2</a:t>
            </a:r>
            <a:endParaRPr/>
          </a:p>
        </p:txBody>
      </p:sp>
      <p:pic>
        <p:nvPicPr>
          <p:cNvPr id="1087" name="Google Shape;1087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6813" y="1318225"/>
            <a:ext cx="7230377" cy="34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0325" y="1017725"/>
            <a:ext cx="5801974" cy="395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pt-BR"/>
              <a:t>GPT-3</a:t>
            </a:r>
            <a:endParaRPr/>
          </a:p>
        </p:txBody>
      </p:sp>
      <p:sp>
        <p:nvSpPr>
          <p:cNvPr id="1094" name="Google Shape;1094;p92"/>
          <p:cNvSpPr txBox="1"/>
          <p:nvPr>
            <p:ph idx="1" type="body"/>
          </p:nvPr>
        </p:nvSpPr>
        <p:spPr>
          <a:xfrm>
            <a:off x="311700" y="1152475"/>
            <a:ext cx="3162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175 bilhões de parâmetros</a:t>
            </a:r>
            <a:br>
              <a:rPr lang="pt-BR"/>
            </a:br>
            <a:r>
              <a:rPr lang="pt-BR"/>
              <a:t>(100x &gt; GPT-2)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Corpus: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45TB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Common Crawl, WebText2, Books1, Books2 e Wikipedia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 96 camadas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pt-BR"/>
              <a:t>GPT-3: Algumas aplicações</a:t>
            </a:r>
            <a:endParaRPr/>
          </a:p>
        </p:txBody>
      </p:sp>
      <p:sp>
        <p:nvSpPr>
          <p:cNvPr id="1100" name="Google Shape;1100;p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Q&amp;A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Resolução de esquemas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Tradução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Adição aritmética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Decodificação de palavras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Geração de artigos de notícias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Aprendizagem e uso de palavras novas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Programação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API de acesso</a:t>
            </a:r>
            <a:br>
              <a:rPr lang="pt-BR"/>
            </a:br>
            <a:r>
              <a:rPr lang="pt-BR" u="sng">
                <a:solidFill>
                  <a:schemeClr val="hlink"/>
                </a:solidFill>
                <a:hlinkClick r:id="rId3"/>
              </a:rPr>
              <a:t>https://openai.com/api/</a:t>
            </a:r>
            <a:r>
              <a:rPr lang="pt-BR"/>
              <a:t> 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pt-BR"/>
              <a:t>GPT-3: Limitações</a:t>
            </a:r>
            <a:endParaRPr/>
          </a:p>
        </p:txBody>
      </p:sp>
      <p:sp>
        <p:nvSpPr>
          <p:cNvPr id="1106" name="Google Shape;1106;p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Preconceitos da linguagem aprendidos do conjunto de treino: gênero, etnia, raça ou religião…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Perda de coerência ao formular frases longas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Repetição de sequências de texto indefinidamente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Baixo desempenho em tarefas de inferência de linguagem natural, preencher os espaços em branco e tarefas de compreensão de leitura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Problema para seguir instruções explícitas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Alucinações: fatos inexistentes ou incorretos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Desinformação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Difícil de interpretar as suas tomadas de decisões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/>
              <a:t>ChatGPT</a:t>
            </a:r>
            <a:endParaRPr/>
          </a:p>
        </p:txBody>
      </p:sp>
      <p:sp>
        <p:nvSpPr>
          <p:cNvPr id="1112" name="Google Shape;1112;p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900"/>
              <a:t>Treino incorpora aprendizagem por reforço a partir de feedback humano;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Fine-tuning do modelo GPT-3 em um amplo conjunto de dados rotulado;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Foram utilizadas entradas e prompts de usuários da plataforma da OpenAI API;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Os rotuladores manuais precisaram criar exemplos de categorias de não abrangidas pelos usuários da OpenAI API.</a:t>
            </a:r>
            <a:endParaRPr sz="1800"/>
          </a:p>
        </p:txBody>
      </p:sp>
      <p:sp>
        <p:nvSpPr>
          <p:cNvPr id="1113" name="Google Shape;1113;p95"/>
          <p:cNvSpPr txBox="1"/>
          <p:nvPr/>
        </p:nvSpPr>
        <p:spPr>
          <a:xfrm>
            <a:off x="0" y="46484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https://openai.com/blog/chatgpt/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 sz="2400"/>
              <a:t>GPT-3 </a:t>
            </a:r>
            <a:endParaRPr b="1" sz="2400"/>
          </a:p>
        </p:txBody>
      </p:sp>
      <p:sp>
        <p:nvSpPr>
          <p:cNvPr id="1119" name="Google Shape;1119;p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100"/>
          </a:p>
        </p:txBody>
      </p:sp>
      <p:pic>
        <p:nvPicPr>
          <p:cNvPr id="1120" name="Google Shape;1120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8225" y="916275"/>
            <a:ext cx="5143376" cy="41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 sz="2400"/>
              <a:t>GPT-4 </a:t>
            </a:r>
            <a:endParaRPr b="1" sz="2400"/>
          </a:p>
        </p:txBody>
      </p:sp>
      <p:sp>
        <p:nvSpPr>
          <p:cNvPr id="1126" name="Google Shape;1126;p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100"/>
          </a:p>
        </p:txBody>
      </p:sp>
      <p:sp>
        <p:nvSpPr>
          <p:cNvPr id="1127" name="Google Shape;1127;p97"/>
          <p:cNvSpPr txBox="1"/>
          <p:nvPr/>
        </p:nvSpPr>
        <p:spPr>
          <a:xfrm>
            <a:off x="311700" y="1152475"/>
            <a:ext cx="8520600" cy="3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2000"/>
              <a:buFont typeface="Arial"/>
              <a:buChar char="●"/>
            </a:pPr>
            <a:r>
              <a:rPr b="0" i="0" lang="pt-BR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Melhoria na qualidade das saídas 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2000"/>
              <a:buFont typeface="Arial"/>
              <a:buChar char="●"/>
            </a:pPr>
            <a:r>
              <a:rPr b="0" i="0" lang="pt-BR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Menos alucinações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2000"/>
              <a:buFont typeface="Arial"/>
              <a:buChar char="●"/>
            </a:pPr>
            <a:r>
              <a:rPr b="0" i="0" lang="pt-BR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Imagem e texto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 sz="2400"/>
              <a:t>Modelos Proprietários (GPTs)</a:t>
            </a:r>
            <a:endParaRPr b="1" sz="2400"/>
          </a:p>
        </p:txBody>
      </p:sp>
      <p:sp>
        <p:nvSpPr>
          <p:cNvPr id="1133" name="Google Shape;1133;p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100"/>
          </a:p>
        </p:txBody>
      </p:sp>
      <p:sp>
        <p:nvSpPr>
          <p:cNvPr id="1134" name="Google Shape;1134;p98"/>
          <p:cNvSpPr txBox="1"/>
          <p:nvPr/>
        </p:nvSpPr>
        <p:spPr>
          <a:xfrm>
            <a:off x="311700" y="1152475"/>
            <a:ext cx="7490700" cy="3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800"/>
              <a:buFont typeface="Arial"/>
              <a:buChar char="●"/>
            </a:pPr>
            <a:r>
              <a:rPr b="0" i="0" lang="pt-BR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Vantagens: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</a:pPr>
            <a:r>
              <a:rPr b="0" i="0" lang="pt-BR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Fácil uso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</a:pPr>
            <a:r>
              <a:rPr b="0" i="0" lang="pt-BR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Funciona bem em tarefas distintas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1800"/>
              <a:buFont typeface="Arial"/>
              <a:buChar char="●"/>
            </a:pPr>
            <a:r>
              <a:rPr b="0" i="0" lang="pt-BR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Desvantagens: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</a:pPr>
            <a:r>
              <a:rPr b="0" i="0" lang="pt-BR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Custo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</a:pPr>
            <a:r>
              <a:rPr b="0" i="0" lang="pt-BR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Tempo de retorno da resposta pode ser alto 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972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50"/>
              <a:buFont typeface="Arial"/>
              <a:buChar char="○"/>
            </a:pPr>
            <a:r>
              <a:rPr b="0" i="0" lang="pt-BR" sz="17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Moderação e segurança (dados sendo transmitidos para terceiros)</a:t>
            </a:r>
            <a:endParaRPr b="0" i="0" sz="175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</a:pPr>
            <a:r>
              <a:rPr b="0" i="0" lang="pt-BR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Customização e flexibilidade</a:t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pt-BR" sz="2400"/>
              <a:t>Alternativa a LLMs Proprietários: Open-source</a:t>
            </a:r>
            <a:endParaRPr b="1" sz="2400"/>
          </a:p>
        </p:txBody>
      </p:sp>
      <p:sp>
        <p:nvSpPr>
          <p:cNvPr id="1140" name="Google Shape;1140;p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100"/>
          </a:p>
        </p:txBody>
      </p:sp>
      <p:sp>
        <p:nvSpPr>
          <p:cNvPr id="1141" name="Google Shape;1141;p99"/>
          <p:cNvSpPr txBox="1"/>
          <p:nvPr/>
        </p:nvSpPr>
        <p:spPr>
          <a:xfrm>
            <a:off x="311700" y="1152475"/>
            <a:ext cx="3721500" cy="3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2000"/>
              <a:buFont typeface="Arial"/>
              <a:buChar char="●"/>
            </a:pPr>
            <a:r>
              <a:rPr b="0" i="0" lang="pt-BR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Menor custo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2000"/>
              <a:buFont typeface="Arial"/>
              <a:buChar char="●"/>
            </a:pPr>
            <a:r>
              <a:rPr b="0" i="0" lang="pt-BR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Maior controle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2000"/>
              <a:buFont typeface="Arial"/>
              <a:buChar char="●"/>
            </a:pPr>
            <a:r>
              <a:rPr b="0" i="0" lang="pt-BR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Menor número de parâmetros com performance competitiva</a:t>
            </a:r>
            <a:endParaRPr b="1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pt-BR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LLaMA (65B) apresenta melhor performance do que GPT-3 (175B) e PaLM (540B) [1]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b="0" i="0" lang="pt-BR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Chinchilla (70B) apresenta melhor performance do que GPT-3 (175B) and Gopher (280B) [2]</a:t>
            </a:r>
            <a:endParaRPr b="0" i="0" sz="18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2" name="Google Shape;1142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4350" y="1202525"/>
            <a:ext cx="4056599" cy="2951749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99"/>
          <p:cNvSpPr txBox="1"/>
          <p:nvPr/>
        </p:nvSpPr>
        <p:spPr>
          <a:xfrm>
            <a:off x="0" y="4743300"/>
            <a:ext cx="212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pt-BR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[1] </a:t>
            </a:r>
            <a:r>
              <a:rPr b="0" i="0" lang="pt-BR" sz="700" u="sng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https://arxiv.org/abs/2302.13971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pt-BR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[2] </a:t>
            </a:r>
            <a:r>
              <a:rPr b="0" i="0" lang="pt-BR" sz="7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https://arxiv.org/pdf/2203.15556.pdf</a:t>
            </a:r>
            <a:r>
              <a:rPr b="0" i="0" lang="pt-BR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Google Shape;1144;p99"/>
          <p:cNvSpPr txBox="1"/>
          <p:nvPr/>
        </p:nvSpPr>
        <p:spPr>
          <a:xfrm>
            <a:off x="5038900" y="456587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Fonte: https://microsoft.github.io/generative-ai-for-beginners/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ngleLinesVTI">
  <a:themeElements>
    <a:clrScheme name="AnalogousFromRegularSeedLeftStep">
      <a:dk1>
        <a:srgbClr val="000000"/>
      </a:dk1>
      <a:lt1>
        <a:srgbClr val="FFFFFF"/>
      </a:lt1>
      <a:dk2>
        <a:srgbClr val="1B2B30"/>
      </a:dk2>
      <a:lt2>
        <a:srgbClr val="F1F3F0"/>
      </a:lt2>
      <a:accent1>
        <a:srgbClr val="D129E7"/>
      </a:accent1>
      <a:accent2>
        <a:srgbClr val="7620D6"/>
      </a:accent2>
      <a:accent3>
        <a:srgbClr val="3329E7"/>
      </a:accent3>
      <a:accent4>
        <a:srgbClr val="175CD5"/>
      </a:accent4>
      <a:accent5>
        <a:srgbClr val="27BAE3"/>
      </a:accent5>
      <a:accent6>
        <a:srgbClr val="15C2A0"/>
      </a:accent6>
      <a:hlink>
        <a:srgbClr val="409D34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